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78273"/>
            <a:ext cx="7556421" cy="2543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650"/>
              </a:lnSpc>
              <a:buNone/>
            </a:pPr>
            <a:r>
              <a:rPr lang="en-US" sz="5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Smart Weather Station using IoT &amp; Machine Learning</a:t>
            </a: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6280190" y="5261610"/>
            <a:ext cx="7556421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</a:t>
            </a:r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FF95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data-driven approach</a:t>
            </a:r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high-resolution environmental monitoring and predictive forecasting.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6187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CHALLENGE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793790" y="1690211"/>
            <a:ext cx="13042821" cy="2339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00"/>
              </a:lnSpc>
              <a:buNone/>
            </a:pPr>
            <a:r>
              <a:rPr lang="en-US" sz="7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Why Smarter Forecasting is Critical</a:t>
            </a:r>
            <a:endParaRPr lang="en-US" sz="7050" dirty="0"/>
          </a:p>
        </p:txBody>
      </p:sp>
      <p:sp>
        <p:nvSpPr>
          <p:cNvPr id="4" name="Shape 2"/>
          <p:cNvSpPr/>
          <p:nvPr/>
        </p:nvSpPr>
        <p:spPr>
          <a:xfrm>
            <a:off x="793790" y="4710351"/>
            <a:ext cx="4196358" cy="2593062"/>
          </a:xfrm>
          <a:prstGeom prst="roundRect">
            <a:avLst>
              <a:gd name="adj" fmla="val 5642"/>
            </a:avLst>
          </a:prstGeom>
          <a:solidFill>
            <a:srgbClr val="FFFFF4">
              <a:alpha val="9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93790" y="4679871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FF954F"/>
          </a:solidFill>
          <a:ln/>
        </p:spPr>
      </p:sp>
      <p:sp>
        <p:nvSpPr>
          <p:cNvPr id="6" name="Shape 4"/>
          <p:cNvSpPr/>
          <p:nvPr/>
        </p:nvSpPr>
        <p:spPr>
          <a:xfrm>
            <a:off x="2551688" y="4370189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FF954F"/>
          </a:solidFill>
          <a:ln/>
        </p:spPr>
      </p:sp>
      <p:sp>
        <p:nvSpPr>
          <p:cNvPr id="7" name="Text 5"/>
          <p:cNvSpPr/>
          <p:nvPr/>
        </p:nvSpPr>
        <p:spPr>
          <a:xfrm>
            <a:off x="2755761" y="4533543"/>
            <a:ext cx="27217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051084" y="5277326"/>
            <a:ext cx="3681770" cy="1473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Traditional Limitations</a:t>
            </a:r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Manual instruments and sparse, fixed weather stations lead to data gaps and insufficient spatial coverage.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4710351"/>
            <a:ext cx="4196358" cy="2593062"/>
          </a:xfrm>
          <a:prstGeom prst="roundRect">
            <a:avLst>
              <a:gd name="adj" fmla="val 5642"/>
            </a:avLst>
          </a:prstGeom>
          <a:solidFill>
            <a:srgbClr val="FFFFF4">
              <a:alpha val="9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5216962" y="4679871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FF954F"/>
          </a:solidFill>
          <a:ln/>
        </p:spPr>
      </p:sp>
      <p:sp>
        <p:nvSpPr>
          <p:cNvPr id="11" name="Shape 9"/>
          <p:cNvSpPr/>
          <p:nvPr/>
        </p:nvSpPr>
        <p:spPr>
          <a:xfrm>
            <a:off x="6974860" y="4370189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FF954F"/>
          </a:solidFill>
          <a:ln/>
        </p:spPr>
      </p:sp>
      <p:sp>
        <p:nvSpPr>
          <p:cNvPr id="12" name="Text 10"/>
          <p:cNvSpPr/>
          <p:nvPr/>
        </p:nvSpPr>
        <p:spPr>
          <a:xfrm>
            <a:off x="7178933" y="4533543"/>
            <a:ext cx="27217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5474256" y="5277326"/>
            <a:ext cx="3681770" cy="176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Climate Volatility</a:t>
            </a:r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 climate changes and increasing frequency of extreme weather events necessitate quicker, more precise forecasting.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9640133" y="4710351"/>
            <a:ext cx="4196358" cy="2593062"/>
          </a:xfrm>
          <a:prstGeom prst="roundRect">
            <a:avLst>
              <a:gd name="adj" fmla="val 5642"/>
            </a:avLst>
          </a:prstGeom>
          <a:solidFill>
            <a:srgbClr val="FFFFF4">
              <a:alpha val="9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9640133" y="4679871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FF954F"/>
          </a:solidFill>
          <a:ln/>
        </p:spPr>
      </p:sp>
      <p:sp>
        <p:nvSpPr>
          <p:cNvPr id="16" name="Shape 14"/>
          <p:cNvSpPr/>
          <p:nvPr/>
        </p:nvSpPr>
        <p:spPr>
          <a:xfrm>
            <a:off x="11398032" y="4370189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FF954F"/>
          </a:solidFill>
          <a:ln/>
        </p:spPr>
      </p:sp>
      <p:sp>
        <p:nvSpPr>
          <p:cNvPr id="17" name="Text 15"/>
          <p:cNvSpPr/>
          <p:nvPr/>
        </p:nvSpPr>
        <p:spPr>
          <a:xfrm>
            <a:off x="11602105" y="4533543"/>
            <a:ext cx="27217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897427" y="5277326"/>
            <a:ext cx="3681770" cy="176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Impact on Key Sectors</a:t>
            </a:r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Inaccurate forecasts severely affect agriculture, transportation logistics, and municipal disaster preparedness efforts.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0798" y="527090"/>
            <a:ext cx="9849803" cy="716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3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System Abstract: Bridging the Data Gap</a:t>
            </a:r>
            <a:endParaRPr lang="en-US" sz="4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798" y="1746528"/>
            <a:ext cx="6410563" cy="64105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56659" y="1703308"/>
            <a:ext cx="6410563" cy="747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system uses a dense network of </a:t>
            </a:r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IoT sensors</a:t>
            </a:r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collect continuous, hyper-local environmental data (temperature, humidity, pressure, rainfall, wind speed).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556659" y="2623304"/>
            <a:ext cx="6410563" cy="1245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data feeds into </a:t>
            </a:r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Machine Learning models</a:t>
            </a:r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which analyze historical and real-time patterns to forecast weather with significantly higher accuracy than traditional methods. The result is a proactive dashboard providing predictive insights and real-time alerts for critical stakeholders.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384" y="762357"/>
            <a:ext cx="3221831" cy="418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OUR SOLUTION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84384" y="1517213"/>
            <a:ext cx="13061633" cy="2311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100"/>
              </a:lnSpc>
              <a:buNone/>
            </a:pPr>
            <a:r>
              <a:rPr lang="en-US" sz="7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Key Objectives of the Smart Weather Station</a:t>
            </a:r>
            <a:endParaRPr lang="en-US" sz="7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442" y="4128790"/>
            <a:ext cx="336113" cy="4369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12689" y="4165283"/>
            <a:ext cx="3422809" cy="418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Continuous Monitoring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512689" y="4718447"/>
            <a:ext cx="5662374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 environmental parameters 24/7 using energy-efficient IoT sensor nodes and securely upload data to cloud storage for historical analysis.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276" y="4128790"/>
            <a:ext cx="336113" cy="43695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83523" y="4165283"/>
            <a:ext cx="3221831" cy="418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Accurate Prediction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8183523" y="4718447"/>
            <a:ext cx="5662493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Apply sophisticated Machine Learning models to generate reliable short-term and long-term weather predictions.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42" y="6003786"/>
            <a:ext cx="336113" cy="43695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12689" y="6040279"/>
            <a:ext cx="3327916" cy="418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Real-Time Visualization</a:t>
            </a:r>
            <a:endParaRPr lang="en-US" sz="2500" dirty="0"/>
          </a:p>
        </p:txBody>
      </p:sp>
      <p:sp>
        <p:nvSpPr>
          <p:cNvPr id="12" name="Text 7"/>
          <p:cNvSpPr/>
          <p:nvPr/>
        </p:nvSpPr>
        <p:spPr>
          <a:xfrm>
            <a:off x="1512689" y="6593443"/>
            <a:ext cx="5662374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Provide an intuitive dashboard with real-time graphs, visualizations, and immediate alerts for developing weather events.</a:t>
            </a:r>
            <a:endParaRPr lang="en-US" sz="17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276" y="6003786"/>
            <a:ext cx="336113" cy="43695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183523" y="6040279"/>
            <a:ext cx="3884295" cy="418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Proactive Decision-Making</a:t>
            </a:r>
            <a:endParaRPr lang="en-US" sz="2500" dirty="0"/>
          </a:p>
        </p:txBody>
      </p:sp>
      <p:sp>
        <p:nvSpPr>
          <p:cNvPr id="15" name="Text 9"/>
          <p:cNvSpPr/>
          <p:nvPr/>
        </p:nvSpPr>
        <p:spPr>
          <a:xfrm>
            <a:off x="8183523" y="6593443"/>
            <a:ext cx="5662493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disaster management and urban planning by offering data-driven insights for proactive and timely intervention.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6259" y="429220"/>
            <a:ext cx="9407009" cy="583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5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System Block Diagram: Data Flow Architecture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546259" y="1324689"/>
            <a:ext cx="13537883" cy="202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system ensures a seamless flow of data from the physical environment to the final predictive insight, facilitating rapid response capabilities.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2240" y="1703070"/>
            <a:ext cx="9265801" cy="73553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70376" y="4664930"/>
            <a:ext cx="1665128" cy="136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Data Flow Architecture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108428" y="1992096"/>
            <a:ext cx="2477174" cy="910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Environmental Sensors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108428" y="3010802"/>
            <a:ext cx="2477174" cy="913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Temp, Humidity, Pressure, Rainfall, Wind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979453" y="2144182"/>
            <a:ext cx="2477174" cy="910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Alerts &amp; Forecasts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3979453" y="3162889"/>
            <a:ext cx="2477174" cy="609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Notifications and visual forecasts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3979453" y="6749724"/>
            <a:ext cx="2477174" cy="136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Machine Learning Model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3979453" y="8223634"/>
            <a:ext cx="2477174" cy="609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Predictive analytics and inference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108428" y="6977114"/>
            <a:ext cx="2477174" cy="910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Cloud Database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8108428" y="7995821"/>
            <a:ext cx="2477174" cy="609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Firebase or Google Sheets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9001912" y="4754406"/>
            <a:ext cx="2531324" cy="455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IoT Node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9001912" y="5317909"/>
            <a:ext cx="2531324" cy="609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ESP32 or Raspberry Pi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072432" y="4767943"/>
            <a:ext cx="2531324" cy="455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Dashboard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3072432" y="5331447"/>
            <a:ext cx="2531324" cy="609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Visualization of results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616" y="578048"/>
            <a:ext cx="11506914" cy="784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150"/>
              </a:lnSpc>
              <a:buNone/>
            </a:pPr>
            <a:r>
              <a:rPr lang="en-US" sz="47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Hardware Components: The Sensing Layer</a:t>
            </a:r>
            <a:endParaRPr lang="en-US" sz="4750" dirty="0"/>
          </a:p>
        </p:txBody>
      </p:sp>
      <p:sp>
        <p:nvSpPr>
          <p:cNvPr id="3" name="Text 1"/>
          <p:cNvSpPr/>
          <p:nvPr/>
        </p:nvSpPr>
        <p:spPr>
          <a:xfrm>
            <a:off x="734616" y="1782366"/>
            <a:ext cx="13161169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hardware setup focuses on reliable, low-power components optimized for continuous data acquisition in varied environments.</a:t>
            </a:r>
            <a:endParaRPr lang="en-US" sz="16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616" y="2564011"/>
            <a:ext cx="629722" cy="6297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26632" y="2734508"/>
            <a:ext cx="3425190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Temperature &amp; Humidity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1626632" y="3252549"/>
            <a:ext cx="5557361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High-precision sensors (e.g., DS18B20 and DHT22) for ambient conditions.</a:t>
            </a:r>
            <a:endParaRPr lang="en-US" sz="1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288" y="2564011"/>
            <a:ext cx="629722" cy="62972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38304" y="2734508"/>
            <a:ext cx="3017520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Barometric Pressure</a:t>
            </a:r>
            <a:endParaRPr lang="en-US" sz="2350" dirty="0"/>
          </a:p>
        </p:txBody>
      </p:sp>
      <p:sp>
        <p:nvSpPr>
          <p:cNvPr id="9" name="Text 5"/>
          <p:cNvSpPr/>
          <p:nvPr/>
        </p:nvSpPr>
        <p:spPr>
          <a:xfrm>
            <a:off x="8338304" y="3252549"/>
            <a:ext cx="5557480" cy="818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BMP280 sensor monitors atmospheric pressure changes, crucial for predicting shifts in weather patterns.</a:t>
            </a:r>
            <a:endParaRPr lang="en-US" sz="16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16" y="4490680"/>
            <a:ext cx="629722" cy="62972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26632" y="4661178"/>
            <a:ext cx="3319105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Wind Speed &amp; Direction</a:t>
            </a:r>
            <a:endParaRPr lang="en-US" sz="2350" dirty="0"/>
          </a:p>
        </p:txBody>
      </p:sp>
      <p:sp>
        <p:nvSpPr>
          <p:cNvPr id="12" name="Text 7"/>
          <p:cNvSpPr/>
          <p:nvPr/>
        </p:nvSpPr>
        <p:spPr>
          <a:xfrm>
            <a:off x="1626632" y="5179219"/>
            <a:ext cx="5557361" cy="818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Anemometers provide inputs for real-time wind data, essential for tracking storms and wind power generation.</a:t>
            </a:r>
            <a:endParaRPr lang="en-US" sz="16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288" y="4490680"/>
            <a:ext cx="629722" cy="62972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38304" y="4661178"/>
            <a:ext cx="3017520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Rainfall</a:t>
            </a:r>
            <a:endParaRPr lang="en-US" sz="2350" dirty="0"/>
          </a:p>
        </p:txBody>
      </p:sp>
      <p:sp>
        <p:nvSpPr>
          <p:cNvPr id="15" name="Text 9"/>
          <p:cNvSpPr/>
          <p:nvPr/>
        </p:nvSpPr>
        <p:spPr>
          <a:xfrm>
            <a:off x="8338304" y="5179219"/>
            <a:ext cx="5557480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Specialized rain gauge sensors measure precipitation accumulation for flood risk assessment.</a:t>
            </a:r>
            <a:endParaRPr lang="en-US" sz="16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16" y="6417350"/>
            <a:ext cx="629722" cy="62972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626632" y="6587847"/>
            <a:ext cx="3017520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IoT Node</a:t>
            </a:r>
            <a:endParaRPr lang="en-US" sz="2350" dirty="0"/>
          </a:p>
        </p:txBody>
      </p:sp>
      <p:sp>
        <p:nvSpPr>
          <p:cNvPr id="18" name="Text 11"/>
          <p:cNvSpPr/>
          <p:nvPr/>
        </p:nvSpPr>
        <p:spPr>
          <a:xfrm>
            <a:off x="1626632" y="7105888"/>
            <a:ext cx="5557361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ESP32 or Raspberry Pi serves as the gateway for local processing and Wi-Fi data transmission.</a:t>
            </a:r>
            <a:endParaRPr lang="en-US" sz="16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6288" y="6417350"/>
            <a:ext cx="629722" cy="629722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8338304" y="6587847"/>
            <a:ext cx="3017520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Power Source</a:t>
            </a:r>
            <a:endParaRPr lang="en-US" sz="2350" dirty="0"/>
          </a:p>
        </p:txBody>
      </p:sp>
      <p:sp>
        <p:nvSpPr>
          <p:cNvPr id="21" name="Text 13"/>
          <p:cNvSpPr/>
          <p:nvPr/>
        </p:nvSpPr>
        <p:spPr>
          <a:xfrm>
            <a:off x="8338304" y="7105888"/>
            <a:ext cx="5557480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Battery or solar power options ensure autonomous operation in remote locations.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4123" y="476369"/>
            <a:ext cx="5743099" cy="645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39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Software &amp; Methodology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04123" y="1466612"/>
            <a:ext cx="13422154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raw sensor data to a clean, accurate prediction, the process is streamlined and automated.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76764" y="2143958"/>
            <a:ext cx="172522" cy="776645"/>
          </a:xfrm>
          <a:prstGeom prst="roundRect">
            <a:avLst>
              <a:gd name="adj" fmla="val 4202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4123" y="2025253"/>
            <a:ext cx="517803" cy="517803"/>
          </a:xfrm>
          <a:prstGeom prst="roundRect">
            <a:avLst>
              <a:gd name="adj" fmla="val 88296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544" y="2115860"/>
            <a:ext cx="258842" cy="3365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4448" y="2057638"/>
            <a:ext cx="2481263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Data Acquisition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294448" y="2483644"/>
            <a:ext cx="12731829" cy="232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Sensors record raw environmental metrics continuously.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Arduino IDE / MicroPython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handles node programming.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1035606" y="3352086"/>
            <a:ext cx="172522" cy="776645"/>
          </a:xfrm>
          <a:prstGeom prst="roundRect">
            <a:avLst>
              <a:gd name="adj" fmla="val 4202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2965" y="3233380"/>
            <a:ext cx="517803" cy="517803"/>
          </a:xfrm>
          <a:prstGeom prst="roundRect">
            <a:avLst>
              <a:gd name="adj" fmla="val 88296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86" y="3323987"/>
            <a:ext cx="258842" cy="3365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53289" y="3265765"/>
            <a:ext cx="2745938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Cloud Storage &amp; Upload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1553289" y="3691771"/>
            <a:ext cx="12472988" cy="232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Formatted data is securely transmitted via Wi-Fi to a scalable backend like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Firebase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Google Sheets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1294567" y="4560213"/>
            <a:ext cx="172522" cy="776645"/>
          </a:xfrm>
          <a:prstGeom prst="roundRect">
            <a:avLst>
              <a:gd name="adj" fmla="val 4202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21926" y="4441508"/>
            <a:ext cx="517803" cy="517803"/>
          </a:xfrm>
          <a:prstGeom prst="roundRect">
            <a:avLst>
              <a:gd name="adj" fmla="val 88296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347" y="4532114"/>
            <a:ext cx="258842" cy="3365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12250" y="4473893"/>
            <a:ext cx="2481263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Preprocessing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1812250" y="4899898"/>
            <a:ext cx="12214027" cy="232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data undergoes cleaning, normalization, and feature extraction using Python libraries like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Pandas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and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NumPy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1553408" y="5768340"/>
            <a:ext cx="172522" cy="776645"/>
          </a:xfrm>
          <a:prstGeom prst="roundRect">
            <a:avLst>
              <a:gd name="adj" fmla="val 4202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1380768" y="5649635"/>
            <a:ext cx="517803" cy="517803"/>
          </a:xfrm>
          <a:prstGeom prst="roundRect">
            <a:avLst>
              <a:gd name="adj" fmla="val 88296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189" y="5740241"/>
            <a:ext cx="258842" cy="3365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071092" y="5682020"/>
            <a:ext cx="2481263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ML Analysis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2071092" y="6108025"/>
            <a:ext cx="11955185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Trained time-series models (Scikit-learn/TensorFlow) generate short-term and long-term forecasts.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1294567" y="6976467"/>
            <a:ext cx="172522" cy="776645"/>
          </a:xfrm>
          <a:prstGeom prst="roundRect">
            <a:avLst>
              <a:gd name="adj" fmla="val 4202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1121926" y="6857762"/>
            <a:ext cx="517803" cy="517803"/>
          </a:xfrm>
          <a:prstGeom prst="roundRect">
            <a:avLst>
              <a:gd name="adj" fmla="val 88296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47" y="6948368"/>
            <a:ext cx="258842" cy="33659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812250" y="6890147"/>
            <a:ext cx="2481263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Dashboard &amp; Alerts</a:t>
            </a:r>
            <a:endParaRPr lang="en-US" sz="1950" dirty="0"/>
          </a:p>
        </p:txBody>
      </p:sp>
      <p:sp>
        <p:nvSpPr>
          <p:cNvPr id="28" name="Text 21"/>
          <p:cNvSpPr/>
          <p:nvPr/>
        </p:nvSpPr>
        <p:spPr>
          <a:xfrm>
            <a:off x="1812250" y="7316153"/>
            <a:ext cx="12214027" cy="232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Predictions and real-time graphs are visualized using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Flask/Django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and 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Matplotlib/Grafana</a:t>
            </a:r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2194" y="663178"/>
            <a:ext cx="7872413" cy="1358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Machine Learning Algorithms for Forecasting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6122194" y="2293620"/>
            <a:ext cx="7872413" cy="472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employ a range of sophisticated ML techniques, leveraging Ensemble Methods for optimal prediction accuracy.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122194" y="2970133"/>
            <a:ext cx="3845362" cy="2376964"/>
          </a:xfrm>
          <a:prstGeom prst="roundRect">
            <a:avLst>
              <a:gd name="adj" fmla="val 4616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99334" y="2970133"/>
            <a:ext cx="91440" cy="2376964"/>
          </a:xfrm>
          <a:prstGeom prst="roundRect">
            <a:avLst>
              <a:gd name="adj" fmla="val 83439"/>
            </a:avLst>
          </a:prstGeom>
          <a:solidFill>
            <a:srgbClr val="FF954F"/>
          </a:solidFill>
          <a:ln/>
        </p:spPr>
      </p:sp>
      <p:sp>
        <p:nvSpPr>
          <p:cNvPr id="7" name="Text 4"/>
          <p:cNvSpPr/>
          <p:nvPr/>
        </p:nvSpPr>
        <p:spPr>
          <a:xfrm>
            <a:off x="6395204" y="3174563"/>
            <a:ext cx="270319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LSTM Neural Networks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6395204" y="3622834"/>
            <a:ext cx="3367921" cy="944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Ideal for complex time-series prediction, learning long-term dependencies in weather patterns for accurate future forecasts.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0149126" y="2970133"/>
            <a:ext cx="3845481" cy="2376964"/>
          </a:xfrm>
          <a:prstGeom prst="roundRect">
            <a:avLst>
              <a:gd name="adj" fmla="val 4616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0126266" y="2970133"/>
            <a:ext cx="91440" cy="2376964"/>
          </a:xfrm>
          <a:prstGeom prst="roundRect">
            <a:avLst>
              <a:gd name="adj" fmla="val 83439"/>
            </a:avLst>
          </a:prstGeom>
          <a:solidFill>
            <a:srgbClr val="FF954F"/>
          </a:solidFill>
          <a:ln/>
        </p:spPr>
      </p:sp>
      <p:sp>
        <p:nvSpPr>
          <p:cNvPr id="11" name="Text 8"/>
          <p:cNvSpPr/>
          <p:nvPr/>
        </p:nvSpPr>
        <p:spPr>
          <a:xfrm>
            <a:off x="10422136" y="3174563"/>
            <a:ext cx="3368040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Linear Regression &amp; Decision Trees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10422136" y="3962162"/>
            <a:ext cx="3368040" cy="1180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Used for predicting continuous variables like temperature (Regression) and classifying categorical conditions (Trees/Random Forest).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122194" y="5528667"/>
            <a:ext cx="3845362" cy="2037636"/>
          </a:xfrm>
          <a:prstGeom prst="roundRect">
            <a:avLst>
              <a:gd name="adj" fmla="val 5385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099334" y="5528667"/>
            <a:ext cx="91440" cy="2037636"/>
          </a:xfrm>
          <a:prstGeom prst="roundRect">
            <a:avLst>
              <a:gd name="adj" fmla="val 83439"/>
            </a:avLst>
          </a:prstGeom>
          <a:solidFill>
            <a:srgbClr val="FF954F"/>
          </a:solidFill>
          <a:ln/>
        </p:spPr>
      </p:sp>
      <p:sp>
        <p:nvSpPr>
          <p:cNvPr id="15" name="Text 12"/>
          <p:cNvSpPr/>
          <p:nvPr/>
        </p:nvSpPr>
        <p:spPr>
          <a:xfrm>
            <a:off x="6395204" y="5733098"/>
            <a:ext cx="3151584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SVM &amp; Ensemble Methods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6395204" y="6181368"/>
            <a:ext cx="3367921" cy="1180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Vector Machines (SVM) classify extreme weather events. Ensemble methods combine model outputs to achieve a higher confidence score.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2927" y="764619"/>
            <a:ext cx="7570946" cy="1679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5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Real-World Impact and Applications</a:t>
            </a:r>
            <a:endParaRPr lang="en-US" sz="5050" dirty="0"/>
          </a:p>
        </p:txBody>
      </p:sp>
      <p:sp>
        <p:nvSpPr>
          <p:cNvPr id="4" name="Shape 1"/>
          <p:cNvSpPr/>
          <p:nvPr/>
        </p:nvSpPr>
        <p:spPr>
          <a:xfrm>
            <a:off x="6272927" y="2781657"/>
            <a:ext cx="7570946" cy="4683204"/>
          </a:xfrm>
          <a:prstGeom prst="roundRect">
            <a:avLst>
              <a:gd name="adj" fmla="val 2016"/>
            </a:avLst>
          </a:prstGeom>
          <a:solidFill>
            <a:srgbClr val="FFFFF4"/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95787" y="2804517"/>
            <a:ext cx="3762613" cy="2757011"/>
          </a:xfrm>
          <a:prstGeom prst="roundRect">
            <a:avLst>
              <a:gd name="adj" fmla="val 3424"/>
            </a:avLst>
          </a:prstGeom>
          <a:solidFill>
            <a:srgbClr val="FFFFF4"/>
          </a:solidFill>
          <a:ln/>
        </p:spPr>
      </p:sp>
      <p:sp>
        <p:nvSpPr>
          <p:cNvPr id="6" name="Text 3"/>
          <p:cNvSpPr/>
          <p:nvPr/>
        </p:nvSpPr>
        <p:spPr>
          <a:xfrm>
            <a:off x="6520458" y="3029188"/>
            <a:ext cx="3230642" cy="419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Agriculture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520458" y="3583781"/>
            <a:ext cx="3313271" cy="1460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Precision forecasts inform optimal irrigation scheduling and crop planting/harvesting decisions, maximizing yields and minimizing waste.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058400" y="2804517"/>
            <a:ext cx="3762613" cy="2757011"/>
          </a:xfrm>
          <a:prstGeom prst="rect">
            <a:avLst/>
          </a:prstGeom>
          <a:solidFill>
            <a:srgbClr val="FFFFF4"/>
          </a:solidFill>
          <a:ln/>
        </p:spPr>
      </p:sp>
      <p:sp>
        <p:nvSpPr>
          <p:cNvPr id="9" name="Shape 6"/>
          <p:cNvSpPr/>
          <p:nvPr/>
        </p:nvSpPr>
        <p:spPr>
          <a:xfrm>
            <a:off x="10058400" y="2804517"/>
            <a:ext cx="30480" cy="2757011"/>
          </a:xfrm>
          <a:prstGeom prst="roundRect">
            <a:avLst>
              <a:gd name="adj" fmla="val 309690"/>
            </a:avLst>
          </a:prstGeom>
          <a:solidFill>
            <a:srgbClr val="FFE0CC"/>
          </a:solidFill>
          <a:ln/>
        </p:spPr>
      </p:sp>
      <p:sp>
        <p:nvSpPr>
          <p:cNvPr id="10" name="Text 7"/>
          <p:cNvSpPr/>
          <p:nvPr/>
        </p:nvSpPr>
        <p:spPr>
          <a:xfrm>
            <a:off x="10283071" y="3029188"/>
            <a:ext cx="3230642" cy="419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Disaster Management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10283071" y="3583781"/>
            <a:ext cx="3313271" cy="1753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Immediate, hyper-local alerts for potential floods, heavy winds, or storms enable early warning systems and faster evacuation/preparedness protocols.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95787" y="5561528"/>
            <a:ext cx="7525226" cy="1880473"/>
          </a:xfrm>
          <a:prstGeom prst="rect">
            <a:avLst/>
          </a:prstGeom>
          <a:solidFill>
            <a:srgbClr val="FFFFF4"/>
          </a:solidFill>
          <a:ln/>
        </p:spPr>
      </p:sp>
      <p:sp>
        <p:nvSpPr>
          <p:cNvPr id="13" name="Shape 10"/>
          <p:cNvSpPr/>
          <p:nvPr/>
        </p:nvSpPr>
        <p:spPr>
          <a:xfrm>
            <a:off x="6295787" y="5561528"/>
            <a:ext cx="7525226" cy="30480"/>
          </a:xfrm>
          <a:prstGeom prst="roundRect">
            <a:avLst>
              <a:gd name="adj" fmla="val 309690"/>
            </a:avLst>
          </a:prstGeom>
          <a:solidFill>
            <a:srgbClr val="FFE0CC"/>
          </a:solidFill>
          <a:ln/>
        </p:spPr>
      </p:sp>
      <p:sp>
        <p:nvSpPr>
          <p:cNvPr id="14" name="Text 11"/>
          <p:cNvSpPr/>
          <p:nvPr/>
        </p:nvSpPr>
        <p:spPr>
          <a:xfrm>
            <a:off x="6520458" y="5786199"/>
            <a:ext cx="3653909" cy="419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Urban Planning &amp; Energy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6520458" y="6340793"/>
            <a:ext cx="7075884" cy="87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Supports traffic control strategies, optimizes resource allocation, and assists in planning and managing intermittent renewable energy sources (solar/wind).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1615" y="425529"/>
            <a:ext cx="6150173" cy="578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5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Conclusion: A Proactive Future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541615" y="1390650"/>
            <a:ext cx="2669500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Key Advantages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1615" y="1892260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Continuous, real-time monitoring and data collection.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1615" y="2147530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Machine Learning-driven superior prediction accuracy.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1615" y="2402800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Automated, timely alerts for extreme conditions.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1615" y="2658070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Scalable and low-cost deployment across large urban areas.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1615" y="2913340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Data-driven foundation for smart city initiatives.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1615" y="3269218"/>
            <a:ext cx="2669500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Future Outlook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41615" y="3770828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Integration with external satellite and radar systems.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1615" y="4026098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 of Deep Learning for hyper-local models.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1615" y="4281368"/>
            <a:ext cx="658487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Development of integrated mobile alert applications.</a:t>
            </a:r>
            <a:endParaRPr lang="en-US" sz="12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1534" y="1410057"/>
            <a:ext cx="6584871" cy="6584871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743587" y="8168997"/>
            <a:ext cx="6352818" cy="603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integration of IoT and Machine Learning offers a modern, efficient, and highly accurate solution for weather monitoring and prediction, empowering authorities and communities to take proactive action against environmental risks.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7511534" y="8168997"/>
            <a:ext cx="22860" cy="603647"/>
          </a:xfrm>
          <a:prstGeom prst="rect">
            <a:avLst/>
          </a:prstGeom>
          <a:solidFill>
            <a:srgbClr val="FF954F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2025-10-16T11:08:59Z</dcterms:created>
  <dcterms:modified xsi:type="dcterms:W3CDTF">2025-10-16T11:08:59Z</dcterms:modified>
</cp:coreProperties>
</file>