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Montserrat"/>
      <p:regular r:id="rId17"/>
    </p:embeddedFon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89698"/>
            <a:ext cx="7556421" cy="3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650"/>
              </a:lnSpc>
              <a:buNone/>
            </a:pPr>
            <a:r>
              <a:rPr lang="en-US" sz="5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Smart Waste Management System using IoT &amp; Machine Learning</a:t>
            </a:r>
            <a:endParaRPr lang="en-US" sz="5100" dirty="0"/>
          </a:p>
        </p:txBody>
      </p:sp>
      <p:sp>
        <p:nvSpPr>
          <p:cNvPr id="4" name="Text 1"/>
          <p:cNvSpPr/>
          <p:nvPr/>
        </p:nvSpPr>
        <p:spPr>
          <a:xfrm>
            <a:off x="6280190" y="5120759"/>
            <a:ext cx="7556421" cy="736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</a:t>
            </a:r>
            <a:pPr algn="l" indent="0" marL="0">
              <a:lnSpc>
                <a:spcPts val="2900"/>
              </a:lnSpc>
              <a:buNone/>
            </a:pPr>
            <a:r>
              <a:rPr lang="en-US" sz="2200" dirty="0">
                <a:solidFill>
                  <a:srgbClr val="FF95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Predictive Approach</a:t>
            </a:r>
            <a:pPr algn="l" indent="0" marL="0">
              <a:lnSpc>
                <a:spcPts val="2900"/>
              </a:lnSpc>
              <a:buNone/>
            </a:pPr>
            <a:r>
              <a:rPr lang="en-US" sz="22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 Sustainable Urban Sanitation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280190" y="6112907"/>
            <a:ext cx="7556421" cy="235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Presented by: [Your Name]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280190" y="6603921"/>
            <a:ext cx="7556421" cy="235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Institution/Organization: [XYZ]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1123" y="506492"/>
            <a:ext cx="2647950" cy="344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OVERVIEW</a:t>
            </a:r>
            <a:endParaRPr lang="en-US" sz="2050" dirty="0"/>
          </a:p>
        </p:txBody>
      </p:sp>
      <p:sp>
        <p:nvSpPr>
          <p:cNvPr id="4" name="Text 1"/>
          <p:cNvSpPr/>
          <p:nvPr/>
        </p:nvSpPr>
        <p:spPr>
          <a:xfrm>
            <a:off x="6131123" y="1126927"/>
            <a:ext cx="7854553" cy="1899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450"/>
              </a:lnSpc>
              <a:buNone/>
            </a:pPr>
            <a:r>
              <a:rPr lang="en-US" sz="57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Addressing Urban Waste Challenges</a:t>
            </a:r>
            <a:endParaRPr lang="en-US" sz="5750" dirty="0"/>
          </a:p>
        </p:txBody>
      </p:sp>
      <p:sp>
        <p:nvSpPr>
          <p:cNvPr id="5" name="Text 2"/>
          <p:cNvSpPr/>
          <p:nvPr/>
        </p:nvSpPr>
        <p:spPr>
          <a:xfrm>
            <a:off x="6131123" y="3303151"/>
            <a:ext cx="7854553" cy="718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Traditional urban waste collection faces critical challenges, including overflowing bins, inefficient fixed collection routes, and a complete lack of real-time monitoring. These issues contribute to pollution and excessive operational costs.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131123" y="4228624"/>
            <a:ext cx="7854553" cy="1655921"/>
          </a:xfrm>
          <a:prstGeom prst="roundRect">
            <a:avLst>
              <a:gd name="adj" fmla="val 6626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108263" y="4228624"/>
            <a:ext cx="91440" cy="1655921"/>
          </a:xfrm>
          <a:prstGeom prst="roundRect">
            <a:avLst>
              <a:gd name="adj" fmla="val 84611"/>
            </a:avLst>
          </a:prstGeom>
          <a:solidFill>
            <a:srgbClr val="FF954F"/>
          </a:solidFill>
          <a:ln/>
        </p:spPr>
      </p:sp>
      <p:sp>
        <p:nvSpPr>
          <p:cNvPr id="8" name="Text 5"/>
          <p:cNvSpPr/>
          <p:nvPr/>
        </p:nvSpPr>
        <p:spPr>
          <a:xfrm>
            <a:off x="6406753" y="4435673"/>
            <a:ext cx="3177540" cy="413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The Solution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6406753" y="4959191"/>
            <a:ext cx="7371874" cy="718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introduce a Smart Waste Management System leveraging IoT sensors and Machine Learning for real-time monitoring, cloud-based data collection, and predictive analytics.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131123" y="6068735"/>
            <a:ext cx="7854553" cy="1655921"/>
          </a:xfrm>
          <a:prstGeom prst="roundRect">
            <a:avLst>
              <a:gd name="adj" fmla="val 6626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108263" y="6068735"/>
            <a:ext cx="91440" cy="1655921"/>
          </a:xfrm>
          <a:prstGeom prst="roundRect">
            <a:avLst>
              <a:gd name="adj" fmla="val 84611"/>
            </a:avLst>
          </a:prstGeom>
          <a:solidFill>
            <a:srgbClr val="FF954F"/>
          </a:solidFill>
          <a:ln/>
        </p:spPr>
      </p:sp>
      <p:sp>
        <p:nvSpPr>
          <p:cNvPr id="12" name="Text 9"/>
          <p:cNvSpPr/>
          <p:nvPr/>
        </p:nvSpPr>
        <p:spPr>
          <a:xfrm>
            <a:off x="6406753" y="6275784"/>
            <a:ext cx="3177540" cy="413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5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Key Deliverables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6406753" y="6799302"/>
            <a:ext cx="7371874" cy="718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system provides city authorities with an actionable dashboard, automated alerts, and dynamically optimized collection routes based on actual fill levels and accumulation trends.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5916454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The Need for a Smart, Predictive System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396835" y="962501"/>
            <a:ext cx="13836729" cy="294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waste generation is expanding at an exponential rate, overwhelming current municipal infrastructure. The reliance on fixed-route collection schedules is proving to be both resource-intensive and highly ineffective in densely populated urban areas.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396835" y="1512332"/>
            <a:ext cx="8191262" cy="340162"/>
          </a:xfrm>
          <a:prstGeom prst="roundRect">
            <a:avLst>
              <a:gd name="adj" fmla="val 480114"/>
            </a:avLst>
          </a:prstGeom>
          <a:solidFill>
            <a:srgbClr val="FFFFF4"/>
          </a:solidFill>
          <a:ln w="7620">
            <a:solidFill>
              <a:srgbClr val="FFE0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407456" y="1571863"/>
            <a:ext cx="170021" cy="221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10183" y="1965841"/>
            <a:ext cx="1630323" cy="211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Growing Volumes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10183" y="2291001"/>
            <a:ext cx="7964567" cy="147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 urbanization leads to ever-increasing waste output.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396835" y="2665095"/>
            <a:ext cx="8191262" cy="340162"/>
          </a:xfrm>
          <a:prstGeom prst="roundRect">
            <a:avLst>
              <a:gd name="adj" fmla="val 480114"/>
            </a:avLst>
          </a:prstGeom>
          <a:solidFill>
            <a:srgbClr val="FFFFF4"/>
          </a:solidFill>
          <a:ln w="7620">
            <a:solidFill>
              <a:srgbClr val="FFE0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07456" y="2724626"/>
            <a:ext cx="170021" cy="221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10183" y="3118604"/>
            <a:ext cx="1630323" cy="211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Inefficient Logistics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10183" y="3443764"/>
            <a:ext cx="7964567" cy="147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Fixed routes result in wasted fuel, time, and manpower.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96835" y="3817858"/>
            <a:ext cx="8191262" cy="340162"/>
          </a:xfrm>
          <a:prstGeom prst="roundRect">
            <a:avLst>
              <a:gd name="adj" fmla="val 480114"/>
            </a:avLst>
          </a:prstGeom>
          <a:solidFill>
            <a:srgbClr val="FFFFF4"/>
          </a:solidFill>
          <a:ln w="7620">
            <a:solidFill>
              <a:srgbClr val="FFE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07456" y="3877389"/>
            <a:ext cx="170021" cy="221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10183" y="4271367"/>
            <a:ext cx="1725573" cy="211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Proactive Management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10183" y="4596527"/>
            <a:ext cx="7964567" cy="147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shift from reactive clean-up to proactive, intelligent management.</a:t>
            </a:r>
            <a:endParaRPr lang="en-US" sz="85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35" y="4984790"/>
            <a:ext cx="7258407" cy="7258407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9042440" y="1512332"/>
            <a:ext cx="5198626" cy="294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0"/>
              </a:lnSpc>
              <a:buNone/>
            </a:pPr>
            <a:r>
              <a:rPr lang="en-US" sz="8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convergence of IoT and ML enables a paradigm shift, moving us toward truly proactive and sustainable waste management strategies.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8872418" y="1512332"/>
            <a:ext cx="15240" cy="294799"/>
          </a:xfrm>
          <a:prstGeom prst="rect">
            <a:avLst/>
          </a:prstGeom>
          <a:solidFill>
            <a:srgbClr val="FF954F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9490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CORE CHALLENGES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793790" y="1443514"/>
            <a:ext cx="10379869" cy="1169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200"/>
              </a:lnSpc>
              <a:buNone/>
            </a:pPr>
            <a:r>
              <a:rPr lang="en-US" sz="7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The Fixed-Route Problem</a:t>
            </a:r>
            <a:endParaRPr lang="en-US" sz="7050" dirty="0"/>
          </a:p>
        </p:txBody>
      </p:sp>
      <p:sp>
        <p:nvSpPr>
          <p:cNvPr id="4" name="Shape 2"/>
          <p:cNvSpPr/>
          <p:nvPr/>
        </p:nvSpPr>
        <p:spPr>
          <a:xfrm>
            <a:off x="793790" y="29535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FFF4"/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530906" y="2987516"/>
            <a:ext cx="5642491" cy="1017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Environmental Pollution from Overflow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1530906" y="4140637"/>
            <a:ext cx="5642491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collection is delayed, overflowing bins scatter waste, leading to unsanitary conditions, attracting pests, and increasing local pollution.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456884" y="29535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FFF4"/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94000" y="2987516"/>
            <a:ext cx="5642610" cy="1017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Wasted Resources in Fixed Routing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8194000" y="4140637"/>
            <a:ext cx="5642610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Collection trucks follow static, predefined routes regardless of whether bins are full, wasting vast amounts of fuel and operational hours.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93790" y="547866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FFF4"/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530906" y="5512594"/>
            <a:ext cx="5642491" cy="1017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Absence of Real-Time Monitoring</a:t>
            </a:r>
            <a:endParaRPr lang="en-US" sz="3050" dirty="0"/>
          </a:p>
        </p:txBody>
      </p:sp>
      <p:sp>
        <p:nvSpPr>
          <p:cNvPr id="12" name="Text 10"/>
          <p:cNvSpPr/>
          <p:nvPr/>
        </p:nvSpPr>
        <p:spPr>
          <a:xfrm>
            <a:off x="1530906" y="6665714"/>
            <a:ext cx="5642491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Authorities lack visibility into the current status of bins, making it impossible to respond quickly to critical events or optimize scheduling.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456884" y="547866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FFF4"/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94000" y="5512594"/>
            <a:ext cx="4250055" cy="508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No Predictive Capability</a:t>
            </a:r>
            <a:endParaRPr lang="en-US" sz="3050" dirty="0"/>
          </a:p>
        </p:txBody>
      </p:sp>
      <p:sp>
        <p:nvSpPr>
          <p:cNvPr id="15" name="Text 13"/>
          <p:cNvSpPr/>
          <p:nvPr/>
        </p:nvSpPr>
        <p:spPr>
          <a:xfrm>
            <a:off x="8194000" y="6157198"/>
            <a:ext cx="5642610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Without data-driven insights, managers cannot predict waste accumulation trends or schedule maintenance before a problem occurs.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33738"/>
            <a:ext cx="10034826" cy="847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650"/>
              </a:lnSpc>
              <a:buNone/>
            </a:pPr>
            <a:r>
              <a:rPr lang="en-US" sz="5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Strategic Objectives of the System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793790" y="2635091"/>
            <a:ext cx="13042821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system is designed to achieve measurable improvements across monitoring, data intelligence, and logistics.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185041"/>
            <a:ext cx="680442" cy="6804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57720" y="3369231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Real-Time Monitoring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757720" y="3929182"/>
            <a:ext cx="5415677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Continuously track bin fill levels, weight, and gas emissions across the entire network.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884" y="3185041"/>
            <a:ext cx="680442" cy="6804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420814" y="3369231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Cloud Data Storage</a:t>
            </a:r>
            <a:endParaRPr lang="en-US" sz="2550" dirty="0"/>
          </a:p>
        </p:txBody>
      </p:sp>
      <p:sp>
        <p:nvSpPr>
          <p:cNvPr id="9" name="Text 5"/>
          <p:cNvSpPr/>
          <p:nvPr/>
        </p:nvSpPr>
        <p:spPr>
          <a:xfrm>
            <a:off x="8420814" y="3929182"/>
            <a:ext cx="5415796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Securely store vast amounts of historical sensor data for pattern identification and future analysis.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5267206"/>
            <a:ext cx="680442" cy="6804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57720" y="5451396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ML-Based Prediction</a:t>
            </a:r>
            <a:endParaRPr lang="en-US" sz="2550" dirty="0"/>
          </a:p>
        </p:txBody>
      </p:sp>
      <p:sp>
        <p:nvSpPr>
          <p:cNvPr id="12" name="Text 7"/>
          <p:cNvSpPr/>
          <p:nvPr/>
        </p:nvSpPr>
        <p:spPr>
          <a:xfrm>
            <a:off x="1757720" y="6011347"/>
            <a:ext cx="5415677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Utilize Machine Learning models to accurately forecast fill times and accumulation trends for each bin.</a:t>
            </a:r>
            <a:endParaRPr lang="en-US" sz="17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5267206"/>
            <a:ext cx="680442" cy="68044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420814" y="5451396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5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Optimized Routing</a:t>
            </a:r>
            <a:endParaRPr lang="en-US" sz="2550" dirty="0"/>
          </a:p>
        </p:txBody>
      </p:sp>
      <p:sp>
        <p:nvSpPr>
          <p:cNvPr id="15" name="Text 9"/>
          <p:cNvSpPr/>
          <p:nvPr/>
        </p:nvSpPr>
        <p:spPr>
          <a:xfrm>
            <a:off x="8420814" y="6011347"/>
            <a:ext cx="5415796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Generate dynamic, intelligent collection routes daily, minimizing distance and maximizing efficiency based on prediction data.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7097" y="461248"/>
            <a:ext cx="2657356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8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SYSTEM ARCHITECTURE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587097" y="1026200"/>
            <a:ext cx="7953494" cy="865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800"/>
              </a:lnSpc>
              <a:buNone/>
            </a:pPr>
            <a:r>
              <a:rPr lang="en-US" sz="52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End-to-End Block Diagram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587097" y="2143006"/>
            <a:ext cx="13456206" cy="218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system operates as a continuous data loop, transforming raw sensor input into actionable logistics commands.</a:t>
            </a:r>
            <a:endParaRPr lang="en-US" sz="13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580" y="2549723"/>
            <a:ext cx="13345239" cy="57547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40584" y="7176167"/>
            <a:ext cx="3481718" cy="45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ML Model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540584" y="5844032"/>
            <a:ext cx="3481718" cy="45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Cloud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540584" y="4525352"/>
            <a:ext cx="3481718" cy="45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IoT Node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540584" y="3193216"/>
            <a:ext cx="3481718" cy="45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Sensors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87097" y="8493204"/>
            <a:ext cx="13456206" cy="218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modular structure ensures scalability and the ability to integrate diverse sensors and data platforms.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6269" y="492085"/>
            <a:ext cx="6417112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Key Hardware Components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626269" y="1518761"/>
            <a:ext cx="13377862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smart bins are equipped with reliable, low-power hardware designed to function autonomously in diverse environmental conditions.</a:t>
            </a:r>
            <a:endParaRPr lang="en-US" sz="1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889" y="2069306"/>
            <a:ext cx="4358759" cy="214753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761" y="2069306"/>
            <a:ext cx="4358759" cy="214753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633" y="2069306"/>
            <a:ext cx="4358759" cy="214753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6269" y="4713803"/>
            <a:ext cx="2572464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Sensing Layer</a:t>
            </a:r>
            <a:endParaRPr lang="en-US" sz="2000" dirty="0"/>
          </a:p>
        </p:txBody>
      </p:sp>
      <p:sp>
        <p:nvSpPr>
          <p:cNvPr id="8" name="Text 3"/>
          <p:cNvSpPr/>
          <p:nvPr/>
        </p:nvSpPr>
        <p:spPr>
          <a:xfrm>
            <a:off x="626269" y="5227201"/>
            <a:ext cx="4169212" cy="697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Ultrasonic Sensor:</a:t>
            </a:r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Measures the distance to the waste, determining the precise fill level.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626269" y="5987415"/>
            <a:ext cx="4169212" cy="697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Load Cell Sensor:</a:t>
            </a:r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Measures the total weight of the waste, providing valuable data for truck load management.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626269" y="6747629"/>
            <a:ext cx="4169212" cy="930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Gas Sensor:</a:t>
            </a:r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Detects harmful gases (e.g., Methane, Ammonia) indicating decomposition and potential environmental hazards.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5239583" y="4713803"/>
            <a:ext cx="3410307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Processing &amp; Communication</a:t>
            </a:r>
            <a:endParaRPr lang="en-US" sz="2000" dirty="0"/>
          </a:p>
        </p:txBody>
      </p:sp>
      <p:sp>
        <p:nvSpPr>
          <p:cNvPr id="12" name="Text 7"/>
          <p:cNvSpPr/>
          <p:nvPr/>
        </p:nvSpPr>
        <p:spPr>
          <a:xfrm>
            <a:off x="5239583" y="5227201"/>
            <a:ext cx="4167783" cy="930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IoT Microcontroller (ESP8266/ESP32):</a:t>
            </a:r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Collects sensor data, processes it locally, and transmits it wirelessly via Wi-Fi or cellular networks.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5239583" y="6219944"/>
            <a:ext cx="4167783" cy="697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Antenna Module:</a:t>
            </a:r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Ensures robust and reliable communication with the cloud platform, even in remote locations.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9851469" y="4713803"/>
            <a:ext cx="2572464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Power Management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9851469" y="5227201"/>
            <a:ext cx="4167783" cy="930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Power Source (Battery/Solar):</a:t>
            </a:r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Designed for energy efficiency, utilizing solar panels for continuous, eco-friendly operation and backup battery systems.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6033" y="507563"/>
            <a:ext cx="6563201" cy="689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1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Software &amp; Analytical Stack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646033" y="1566505"/>
            <a:ext cx="13338334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layered software architecture ensures efficient data processing, advanced machine learning capabilities, and user-friendly visualization.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6033" y="2014061"/>
            <a:ext cx="13338334" cy="1110377"/>
          </a:xfrm>
          <a:prstGeom prst="roundRect">
            <a:avLst>
              <a:gd name="adj" fmla="val 6982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8893" y="2036921"/>
            <a:ext cx="738307" cy="1064657"/>
          </a:xfrm>
          <a:prstGeom prst="roundRect">
            <a:avLst>
              <a:gd name="adj" fmla="val 6785"/>
            </a:avLst>
          </a:prstGeom>
          <a:solidFill>
            <a:srgbClr val="FFFFF4"/>
          </a:solidFill>
          <a:ln/>
        </p:spPr>
      </p:sp>
      <p:sp>
        <p:nvSpPr>
          <p:cNvPr id="6" name="Text 4"/>
          <p:cNvSpPr/>
          <p:nvPr/>
        </p:nvSpPr>
        <p:spPr>
          <a:xfrm>
            <a:off x="888206" y="2389227"/>
            <a:ext cx="276820" cy="35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1591747" y="2221468"/>
            <a:ext cx="2982039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Firmware &amp; Connectivity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591747" y="2677120"/>
            <a:ext cx="1236976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Arduino IDE:</a:t>
            </a:r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Used to program the ESP nodes for data acquisition, filtering, and transmission protocols (MQTT/HTTP).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6033" y="3308985"/>
            <a:ext cx="13338334" cy="1350288"/>
          </a:xfrm>
          <a:prstGeom prst="roundRect">
            <a:avLst>
              <a:gd name="adj" fmla="val 5742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8893" y="3331845"/>
            <a:ext cx="738307" cy="1304568"/>
          </a:xfrm>
          <a:prstGeom prst="roundRect">
            <a:avLst>
              <a:gd name="adj" fmla="val 6785"/>
            </a:avLst>
          </a:prstGeom>
          <a:solidFill>
            <a:srgbClr val="FFFFF4"/>
          </a:solidFill>
          <a:ln/>
        </p:spPr>
      </p:sp>
      <p:sp>
        <p:nvSpPr>
          <p:cNvPr id="11" name="Text 9"/>
          <p:cNvSpPr/>
          <p:nvPr/>
        </p:nvSpPr>
        <p:spPr>
          <a:xfrm>
            <a:off x="888206" y="3804166"/>
            <a:ext cx="276820" cy="35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1591747" y="3516392"/>
            <a:ext cx="2653427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Cloud Backend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1591747" y="3972044"/>
            <a:ext cx="12369760" cy="479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 Sheets/Firebase:</a:t>
            </a:r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Serves as the central data repository, offering scalable, real-time storage and retrieval of historical sensor readings.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46033" y="4843820"/>
            <a:ext cx="13338334" cy="1350288"/>
          </a:xfrm>
          <a:prstGeom prst="roundRect">
            <a:avLst>
              <a:gd name="adj" fmla="val 5742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8893" y="4866680"/>
            <a:ext cx="738307" cy="1304568"/>
          </a:xfrm>
          <a:prstGeom prst="roundRect">
            <a:avLst>
              <a:gd name="adj" fmla="val 6785"/>
            </a:avLst>
          </a:prstGeom>
          <a:solidFill>
            <a:srgbClr val="FFFFF4"/>
          </a:solidFill>
          <a:ln/>
        </p:spPr>
      </p:sp>
      <p:sp>
        <p:nvSpPr>
          <p:cNvPr id="16" name="Text 14"/>
          <p:cNvSpPr/>
          <p:nvPr/>
        </p:nvSpPr>
        <p:spPr>
          <a:xfrm>
            <a:off x="888206" y="5339001"/>
            <a:ext cx="276820" cy="35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1591747" y="5051227"/>
            <a:ext cx="2823210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Machine Learning Core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1591747" y="5506879"/>
            <a:ext cx="12369760" cy="479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Python, Scikit-learn, TensorFlow:</a:t>
            </a:r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The core analytical stack for training predictive models and generating collection recommendations.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6033" y="6378654"/>
            <a:ext cx="13338334" cy="1350288"/>
          </a:xfrm>
          <a:prstGeom prst="roundRect">
            <a:avLst>
              <a:gd name="adj" fmla="val 5742"/>
            </a:avLst>
          </a:prstGeom>
          <a:solidFill>
            <a:srgbClr val="FFFFF4">
              <a:alpha val="95000"/>
            </a:srgbClr>
          </a:solidFill>
          <a:ln w="22860">
            <a:solidFill>
              <a:srgbClr val="FFE0C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68893" y="6401514"/>
            <a:ext cx="738307" cy="1304568"/>
          </a:xfrm>
          <a:prstGeom prst="roundRect">
            <a:avLst>
              <a:gd name="adj" fmla="val 6785"/>
            </a:avLst>
          </a:prstGeom>
          <a:solidFill>
            <a:srgbClr val="FFFFF4"/>
          </a:solidFill>
          <a:ln/>
        </p:spPr>
      </p:sp>
      <p:sp>
        <p:nvSpPr>
          <p:cNvPr id="21" name="Text 19"/>
          <p:cNvSpPr/>
          <p:nvPr/>
        </p:nvSpPr>
        <p:spPr>
          <a:xfrm>
            <a:off x="888206" y="6873835"/>
            <a:ext cx="276820" cy="35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1591747" y="6586061"/>
            <a:ext cx="2653427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Front-End &amp; Interface</a:t>
            </a:r>
            <a:endParaRPr lang="en-US" sz="2050" dirty="0"/>
          </a:p>
        </p:txBody>
      </p:sp>
      <p:sp>
        <p:nvSpPr>
          <p:cNvPr id="23" name="Text 21"/>
          <p:cNvSpPr/>
          <p:nvPr/>
        </p:nvSpPr>
        <p:spPr>
          <a:xfrm>
            <a:off x="1591747" y="7041713"/>
            <a:ext cx="12369760" cy="479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Flask/Django, Grafana/PowerBI:</a:t>
            </a:r>
            <a:pPr algn="l" indent="0" marL="0">
              <a:lnSpc>
                <a:spcPts val="185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Used for building the web application and dynamic dashboard visualization for city managers and collection crews.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9587" y="400407"/>
            <a:ext cx="2093238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METHODOLOGY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9587" y="890826"/>
            <a:ext cx="6817876" cy="750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900"/>
              </a:lnSpc>
              <a:buNone/>
            </a:pPr>
            <a:r>
              <a:rPr lang="en-US" sz="45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The Six-Step Data Pipeline</a:t>
            </a:r>
            <a:endParaRPr lang="en-US" sz="4500" dirty="0"/>
          </a:p>
        </p:txBody>
      </p:sp>
      <p:sp>
        <p:nvSpPr>
          <p:cNvPr id="4" name="Shape 2"/>
          <p:cNvSpPr/>
          <p:nvPr/>
        </p:nvSpPr>
        <p:spPr>
          <a:xfrm>
            <a:off x="655201" y="2078474"/>
            <a:ext cx="145613" cy="655201"/>
          </a:xfrm>
          <a:prstGeom prst="roundRect">
            <a:avLst>
              <a:gd name="adj" fmla="val 4200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9587" y="1978343"/>
            <a:ext cx="436840" cy="436840"/>
          </a:xfrm>
          <a:prstGeom prst="roundRect">
            <a:avLst>
              <a:gd name="adj" fmla="val 104661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768" y="2054900"/>
            <a:ext cx="218361" cy="28384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92041" y="2005727"/>
            <a:ext cx="2195989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Step 1: Data Acquisition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92041" y="2365058"/>
            <a:ext cx="13028771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Sensors continuously collect raw metrics: fill level, weight, and gas concentration (ppm).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873562" y="3097768"/>
            <a:ext cx="145613" cy="655201"/>
          </a:xfrm>
          <a:prstGeom prst="roundRect">
            <a:avLst>
              <a:gd name="adj" fmla="val 4200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27948" y="2997637"/>
            <a:ext cx="436840" cy="436840"/>
          </a:xfrm>
          <a:prstGeom prst="roundRect">
            <a:avLst>
              <a:gd name="adj" fmla="val 104661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28" y="3074194"/>
            <a:ext cx="218361" cy="28384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10402" y="3025021"/>
            <a:ext cx="3495199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Step 2: IoT Processing &amp; Transmission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310402" y="3384352"/>
            <a:ext cx="12810411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ESP node aggregates, timestamp-stamps, and transmits data packets wirelessly to the cloud platform.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1092041" y="4117062"/>
            <a:ext cx="145613" cy="655201"/>
          </a:xfrm>
          <a:prstGeom prst="roundRect">
            <a:avLst>
              <a:gd name="adj" fmla="val 4200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46428" y="4016931"/>
            <a:ext cx="436840" cy="436840"/>
          </a:xfrm>
          <a:prstGeom prst="roundRect">
            <a:avLst>
              <a:gd name="adj" fmla="val 104661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08" y="4093488"/>
            <a:ext cx="218361" cy="28384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28882" y="4044315"/>
            <a:ext cx="3008948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Step 3: Cloud Upload &amp; Storage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528882" y="4403646"/>
            <a:ext cx="12591931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Data is securely stored, indexed, and made available for immediate dashboard viewing and deep-level ML analysis.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1310402" y="5136356"/>
            <a:ext cx="145613" cy="655201"/>
          </a:xfrm>
          <a:prstGeom prst="roundRect">
            <a:avLst>
              <a:gd name="adj" fmla="val 4200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1164788" y="5036225"/>
            <a:ext cx="436840" cy="436840"/>
          </a:xfrm>
          <a:prstGeom prst="roundRect">
            <a:avLst>
              <a:gd name="adj" fmla="val 104661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969" y="5112782"/>
            <a:ext cx="218361" cy="28384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747242" y="5063609"/>
            <a:ext cx="4014311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Step 4: Preprocessing &amp; Feature Extraction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1747242" y="5422940"/>
            <a:ext cx="12373570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data is cleaned, normalized, and transformed into features required for model training (e.g., rate of fill over time).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1092041" y="6155650"/>
            <a:ext cx="145613" cy="655201"/>
          </a:xfrm>
          <a:prstGeom prst="roundRect">
            <a:avLst>
              <a:gd name="adj" fmla="val 4200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946428" y="6055519"/>
            <a:ext cx="436840" cy="436840"/>
          </a:xfrm>
          <a:prstGeom prst="roundRect">
            <a:avLst>
              <a:gd name="adj" fmla="val 104661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608" y="6132076"/>
            <a:ext cx="218361" cy="283845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28882" y="6082903"/>
            <a:ext cx="3025973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Step 5: ML Analysis &amp; Prediction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1528882" y="6442234"/>
            <a:ext cx="12591931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Trained models (e.g., Random Forest) forecast the time-to-fullness for every bin in the network.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873562" y="7174944"/>
            <a:ext cx="145613" cy="655201"/>
          </a:xfrm>
          <a:prstGeom prst="roundRect">
            <a:avLst>
              <a:gd name="adj" fmla="val 42002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727948" y="7074813"/>
            <a:ext cx="436840" cy="436840"/>
          </a:xfrm>
          <a:prstGeom prst="roundRect">
            <a:avLst>
              <a:gd name="adj" fmla="val 104661"/>
            </a:avLst>
          </a:prstGeom>
          <a:solidFill>
            <a:srgbClr val="FFFFF4"/>
          </a:solidFill>
          <a:ln w="15240">
            <a:solidFill>
              <a:srgbClr val="FFE0CC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128" y="7151370"/>
            <a:ext cx="218361" cy="283845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1310402" y="7102197"/>
            <a:ext cx="2547104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Step 6: Dashboard &amp; Alerts</a:t>
            </a:r>
            <a:endParaRPr lang="en-US" sz="1600" dirty="0"/>
          </a:p>
        </p:txBody>
      </p:sp>
      <p:sp>
        <p:nvSpPr>
          <p:cNvPr id="33" name="Text 25"/>
          <p:cNvSpPr/>
          <p:nvPr/>
        </p:nvSpPr>
        <p:spPr>
          <a:xfrm>
            <a:off x="1310402" y="7461528"/>
            <a:ext cx="12810411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Predictions and real-time status are visualized, triggering automated alerts for immediate attention.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4589" y="412194"/>
            <a:ext cx="8365093" cy="56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3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Driving Intelligence with Machine Learning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524589" y="1272183"/>
            <a:ext cx="13581221" cy="194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Machine Learning is the intelligence layer, moving the system beyond simple monitoring to true predictive management.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787" y="1779627"/>
            <a:ext cx="224790" cy="292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11555" y="1804154"/>
            <a:ext cx="2612708" cy="280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Decision Tree Classification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1011555" y="2234089"/>
            <a:ext cx="6818114" cy="389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Used for quick, binary classification of bin status (e.g., "Ready for Collection" vs. "Monitor"), enabling rapid triage.</a:t>
            </a:r>
            <a:endParaRPr lang="en-US" sz="11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87" y="2898815"/>
            <a:ext cx="224790" cy="2922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11555" y="2923342"/>
            <a:ext cx="2550676" cy="280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Random Forest Regression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1011555" y="3353276"/>
            <a:ext cx="6818114" cy="389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Employed for highly accurate time-series prediction of the exact fill level increase and time-to-fullness forecast.</a:t>
            </a:r>
            <a:endParaRPr lang="en-US" sz="11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87" y="4018002"/>
            <a:ext cx="224790" cy="29229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11555" y="4042529"/>
            <a:ext cx="2154793" cy="280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K-Means Clustering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1011555" y="4472464"/>
            <a:ext cx="6818114" cy="389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Groups bins into zones based on similar usage patterns and accumulation speeds, optimizing static route planning for low-traffic bins.</a:t>
            </a:r>
            <a:endParaRPr lang="en-US" sz="11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87" y="5137190"/>
            <a:ext cx="224790" cy="2922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11555" y="5161717"/>
            <a:ext cx="3154323" cy="280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Artificial Neural Networks (ANN)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1011555" y="5591651"/>
            <a:ext cx="6818114" cy="389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Analyzes complex, non-linear relationships between environmental factors (e.g., weather, time of day, events) and waste accumulation trends.</a:t>
            </a:r>
            <a:endParaRPr lang="en-US" sz="11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811" y="1804154"/>
            <a:ext cx="5910501" cy="5910501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8202811" y="7883247"/>
            <a:ext cx="5910501" cy="981313"/>
          </a:xfrm>
          <a:prstGeom prst="roundRect">
            <a:avLst>
              <a:gd name="adj" fmla="val 6416"/>
            </a:avLst>
          </a:prstGeom>
          <a:solidFill>
            <a:srgbClr val="FFD1B3"/>
          </a:solidFill>
          <a:ln/>
        </p:spPr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2592" y="8084106"/>
            <a:ext cx="187285" cy="149781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8689658" y="8070413"/>
            <a:ext cx="5273873" cy="584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ML algorithms allow the system to learn the unique waste profile of every location, replacing uniform schedules with dynamic, optimized tasks.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2025-10-16T11:02:53Z</dcterms:created>
  <dcterms:modified xsi:type="dcterms:W3CDTF">2025-10-16T11:02:53Z</dcterms:modified>
</cp:coreProperties>
</file>