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  <p:sldId id="274" r:id="rId13"/>
    <p:sldId id="266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7D00"/>
    <a:srgbClr val="9E7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427" autoAdjust="0"/>
  </p:normalViewPr>
  <p:slideViewPr>
    <p:cSldViewPr>
      <p:cViewPr varScale="1">
        <p:scale>
          <a:sx n="65" d="100"/>
          <a:sy n="65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2AFAA3-705C-4313-978D-68C74B7D598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9BF0FDE-D088-42E5-AF83-573BD7492F80}">
      <dgm:prSet phldrT="[Text]"/>
      <dgm:spPr/>
      <dgm:t>
        <a:bodyPr/>
        <a:lstStyle/>
        <a:p>
          <a:r>
            <a:rPr lang="en-US" dirty="0"/>
            <a:t>Sensor data</a:t>
          </a:r>
          <a:endParaRPr lang="en-IN" dirty="0"/>
        </a:p>
      </dgm:t>
    </dgm:pt>
    <dgm:pt modelId="{BD7FC9C8-929A-47EB-97E9-687E615E3AC2}" type="parTrans" cxnId="{26C630A1-0318-4714-BF34-E582E257C8BA}">
      <dgm:prSet/>
      <dgm:spPr/>
      <dgm:t>
        <a:bodyPr/>
        <a:lstStyle/>
        <a:p>
          <a:endParaRPr lang="en-IN"/>
        </a:p>
      </dgm:t>
    </dgm:pt>
    <dgm:pt modelId="{072985D5-5437-4012-85C0-7D17D1B93C97}" type="sibTrans" cxnId="{26C630A1-0318-4714-BF34-E582E257C8BA}">
      <dgm:prSet/>
      <dgm:spPr/>
      <dgm:t>
        <a:bodyPr/>
        <a:lstStyle/>
        <a:p>
          <a:endParaRPr lang="en-IN"/>
        </a:p>
      </dgm:t>
    </dgm:pt>
    <dgm:pt modelId="{861450F3-E115-43A9-AE1F-EC9F84FC4A46}">
      <dgm:prSet phldrT="[Text]"/>
      <dgm:spPr/>
      <dgm:t>
        <a:bodyPr/>
        <a:lstStyle/>
        <a:p>
          <a:r>
            <a:rPr lang="en-US" dirty="0"/>
            <a:t>IOT gateway</a:t>
          </a:r>
          <a:endParaRPr lang="en-IN" dirty="0"/>
        </a:p>
      </dgm:t>
    </dgm:pt>
    <dgm:pt modelId="{3E5197AC-EE70-4BAF-87C4-B9E0BBF9EDEE}" type="parTrans" cxnId="{528A832B-BD52-47CC-B7CC-73627C1EEA14}">
      <dgm:prSet/>
      <dgm:spPr/>
      <dgm:t>
        <a:bodyPr/>
        <a:lstStyle/>
        <a:p>
          <a:endParaRPr lang="en-IN"/>
        </a:p>
      </dgm:t>
    </dgm:pt>
    <dgm:pt modelId="{D20023A6-6C5C-4FC3-A3F2-4E2DD97074E0}" type="sibTrans" cxnId="{528A832B-BD52-47CC-B7CC-73627C1EEA14}">
      <dgm:prSet/>
      <dgm:spPr/>
      <dgm:t>
        <a:bodyPr/>
        <a:lstStyle/>
        <a:p>
          <a:endParaRPr lang="en-IN"/>
        </a:p>
      </dgm:t>
    </dgm:pt>
    <dgm:pt modelId="{FCA88C6E-4D26-4D21-97C8-40C08D4966E4}">
      <dgm:prSet phldrT="[Text]"/>
      <dgm:spPr/>
      <dgm:t>
        <a:bodyPr/>
        <a:lstStyle/>
        <a:p>
          <a:r>
            <a:rPr lang="en-US" dirty="0"/>
            <a:t>Cloud/local database</a:t>
          </a:r>
          <a:endParaRPr lang="en-IN" dirty="0"/>
        </a:p>
      </dgm:t>
    </dgm:pt>
    <dgm:pt modelId="{EF451B5F-BDA4-4118-A1F2-607CFBC72605}" type="parTrans" cxnId="{0A155525-A47A-4936-AE4F-33765342C944}">
      <dgm:prSet/>
      <dgm:spPr/>
      <dgm:t>
        <a:bodyPr/>
        <a:lstStyle/>
        <a:p>
          <a:endParaRPr lang="en-IN"/>
        </a:p>
      </dgm:t>
    </dgm:pt>
    <dgm:pt modelId="{C4A761C2-ACF7-41FA-9A29-4534D12AEC55}" type="sibTrans" cxnId="{0A155525-A47A-4936-AE4F-33765342C944}">
      <dgm:prSet/>
      <dgm:spPr/>
      <dgm:t>
        <a:bodyPr/>
        <a:lstStyle/>
        <a:p>
          <a:endParaRPr lang="en-IN"/>
        </a:p>
      </dgm:t>
    </dgm:pt>
    <dgm:pt modelId="{EECE4691-D0DC-41D2-BFD8-9C0F121D0C48}">
      <dgm:prSet/>
      <dgm:spPr/>
      <dgm:t>
        <a:bodyPr/>
        <a:lstStyle/>
        <a:p>
          <a:r>
            <a:rPr lang="en-IN"/>
            <a:t>CSV Export </a:t>
          </a:r>
        </a:p>
      </dgm:t>
    </dgm:pt>
    <dgm:pt modelId="{BDA71B1A-A7F5-47EC-8068-36CDE370BD40}" type="parTrans" cxnId="{409090B6-C61B-46E1-A84C-D58E9E83CC52}">
      <dgm:prSet/>
      <dgm:spPr/>
      <dgm:t>
        <a:bodyPr/>
        <a:lstStyle/>
        <a:p>
          <a:endParaRPr lang="en-IN"/>
        </a:p>
      </dgm:t>
    </dgm:pt>
    <dgm:pt modelId="{6FA50A18-0109-4579-A101-C13109A424C4}" type="sibTrans" cxnId="{409090B6-C61B-46E1-A84C-D58E9E83CC52}">
      <dgm:prSet/>
      <dgm:spPr/>
      <dgm:t>
        <a:bodyPr/>
        <a:lstStyle/>
        <a:p>
          <a:endParaRPr lang="en-IN"/>
        </a:p>
      </dgm:t>
    </dgm:pt>
    <dgm:pt modelId="{90B97D96-64AC-4E4E-A6E9-F85151294B22}">
      <dgm:prSet/>
      <dgm:spPr/>
      <dgm:t>
        <a:bodyPr/>
        <a:lstStyle/>
        <a:p>
          <a:r>
            <a:rPr lang="en-IN" dirty="0"/>
            <a:t>Prediction output </a:t>
          </a:r>
        </a:p>
      </dgm:t>
    </dgm:pt>
    <dgm:pt modelId="{E1ED545C-1A56-4615-A926-C1371DC4188C}" type="parTrans" cxnId="{F4D97511-651B-4FC3-B75A-6175FF2514A7}">
      <dgm:prSet/>
      <dgm:spPr/>
      <dgm:t>
        <a:bodyPr/>
        <a:lstStyle/>
        <a:p>
          <a:endParaRPr lang="en-IN"/>
        </a:p>
      </dgm:t>
    </dgm:pt>
    <dgm:pt modelId="{6E8256C2-79B4-40B7-A0C2-35846AFFF44F}" type="sibTrans" cxnId="{F4D97511-651B-4FC3-B75A-6175FF2514A7}">
      <dgm:prSet/>
      <dgm:spPr/>
      <dgm:t>
        <a:bodyPr/>
        <a:lstStyle/>
        <a:p>
          <a:endParaRPr lang="en-IN"/>
        </a:p>
      </dgm:t>
    </dgm:pt>
    <dgm:pt modelId="{C73EE0D3-852B-404D-86C5-F8511175A231}" type="pres">
      <dgm:prSet presAssocID="{042AFAA3-705C-4313-978D-68C74B7D598E}" presName="Name0" presStyleCnt="0">
        <dgm:presLayoutVars>
          <dgm:dir/>
          <dgm:resizeHandles val="exact"/>
        </dgm:presLayoutVars>
      </dgm:prSet>
      <dgm:spPr/>
    </dgm:pt>
    <dgm:pt modelId="{CF42E370-1B68-49D6-A3D1-5362C42B04FB}" type="pres">
      <dgm:prSet presAssocID="{29BF0FDE-D088-42E5-AF83-573BD7492F80}" presName="node" presStyleLbl="node1" presStyleIdx="0" presStyleCnt="5">
        <dgm:presLayoutVars>
          <dgm:bulletEnabled val="1"/>
        </dgm:presLayoutVars>
      </dgm:prSet>
      <dgm:spPr/>
    </dgm:pt>
    <dgm:pt modelId="{5EFCB440-8CD4-4874-AD20-376ACE89CC53}" type="pres">
      <dgm:prSet presAssocID="{072985D5-5437-4012-85C0-7D17D1B93C97}" presName="sibTrans" presStyleLbl="sibTrans2D1" presStyleIdx="0" presStyleCnt="4"/>
      <dgm:spPr/>
    </dgm:pt>
    <dgm:pt modelId="{8C77A341-FFFF-40FC-8EDD-3ECD1A530FC5}" type="pres">
      <dgm:prSet presAssocID="{072985D5-5437-4012-85C0-7D17D1B93C97}" presName="connectorText" presStyleLbl="sibTrans2D1" presStyleIdx="0" presStyleCnt="4"/>
      <dgm:spPr/>
    </dgm:pt>
    <dgm:pt modelId="{0350F720-8933-4C18-99E3-485E3451E58F}" type="pres">
      <dgm:prSet presAssocID="{861450F3-E115-43A9-AE1F-EC9F84FC4A46}" presName="node" presStyleLbl="node1" presStyleIdx="1" presStyleCnt="5">
        <dgm:presLayoutVars>
          <dgm:bulletEnabled val="1"/>
        </dgm:presLayoutVars>
      </dgm:prSet>
      <dgm:spPr/>
    </dgm:pt>
    <dgm:pt modelId="{201083B6-F34A-4E9C-95B2-C637C56DA4D3}" type="pres">
      <dgm:prSet presAssocID="{D20023A6-6C5C-4FC3-A3F2-4E2DD97074E0}" presName="sibTrans" presStyleLbl="sibTrans2D1" presStyleIdx="1" presStyleCnt="4"/>
      <dgm:spPr/>
    </dgm:pt>
    <dgm:pt modelId="{5AFEC62D-D38B-4F0C-87A8-E37CD28CF01B}" type="pres">
      <dgm:prSet presAssocID="{D20023A6-6C5C-4FC3-A3F2-4E2DD97074E0}" presName="connectorText" presStyleLbl="sibTrans2D1" presStyleIdx="1" presStyleCnt="4"/>
      <dgm:spPr/>
    </dgm:pt>
    <dgm:pt modelId="{E8CEF7E9-F111-4382-92AD-84D61FB1CFFA}" type="pres">
      <dgm:prSet presAssocID="{FCA88C6E-4D26-4D21-97C8-40C08D4966E4}" presName="node" presStyleLbl="node1" presStyleIdx="2" presStyleCnt="5">
        <dgm:presLayoutVars>
          <dgm:bulletEnabled val="1"/>
        </dgm:presLayoutVars>
      </dgm:prSet>
      <dgm:spPr/>
    </dgm:pt>
    <dgm:pt modelId="{A6A60EF3-ED1A-42B7-9E7B-0B9343DFFD10}" type="pres">
      <dgm:prSet presAssocID="{C4A761C2-ACF7-41FA-9A29-4534D12AEC55}" presName="sibTrans" presStyleLbl="sibTrans2D1" presStyleIdx="2" presStyleCnt="4"/>
      <dgm:spPr/>
    </dgm:pt>
    <dgm:pt modelId="{BB6A774D-A561-4CE8-BD17-CA3CB0ABD923}" type="pres">
      <dgm:prSet presAssocID="{C4A761C2-ACF7-41FA-9A29-4534D12AEC55}" presName="connectorText" presStyleLbl="sibTrans2D1" presStyleIdx="2" presStyleCnt="4"/>
      <dgm:spPr/>
    </dgm:pt>
    <dgm:pt modelId="{2EAD7B5B-3790-4774-BD3F-C9CE3A29B74F}" type="pres">
      <dgm:prSet presAssocID="{EECE4691-D0DC-41D2-BFD8-9C0F121D0C48}" presName="node" presStyleLbl="node1" presStyleIdx="3" presStyleCnt="5">
        <dgm:presLayoutVars>
          <dgm:bulletEnabled val="1"/>
        </dgm:presLayoutVars>
      </dgm:prSet>
      <dgm:spPr/>
    </dgm:pt>
    <dgm:pt modelId="{03842823-2223-4F1D-9793-C5CB87CEDEFF}" type="pres">
      <dgm:prSet presAssocID="{6FA50A18-0109-4579-A101-C13109A424C4}" presName="sibTrans" presStyleLbl="sibTrans2D1" presStyleIdx="3" presStyleCnt="4"/>
      <dgm:spPr/>
    </dgm:pt>
    <dgm:pt modelId="{E7E22949-6D8C-4216-943D-A95213324594}" type="pres">
      <dgm:prSet presAssocID="{6FA50A18-0109-4579-A101-C13109A424C4}" presName="connectorText" presStyleLbl="sibTrans2D1" presStyleIdx="3" presStyleCnt="4"/>
      <dgm:spPr/>
    </dgm:pt>
    <dgm:pt modelId="{79368956-8A24-4B87-ABFE-9FC15B7465C3}" type="pres">
      <dgm:prSet presAssocID="{90B97D96-64AC-4E4E-A6E9-F85151294B22}" presName="node" presStyleLbl="node1" presStyleIdx="4" presStyleCnt="5">
        <dgm:presLayoutVars>
          <dgm:bulletEnabled val="1"/>
        </dgm:presLayoutVars>
      </dgm:prSet>
      <dgm:spPr/>
    </dgm:pt>
  </dgm:ptLst>
  <dgm:cxnLst>
    <dgm:cxn modelId="{6FD9F200-D1F4-472B-A15C-829753B56E8C}" type="presOf" srcId="{90B97D96-64AC-4E4E-A6E9-F85151294B22}" destId="{79368956-8A24-4B87-ABFE-9FC15B7465C3}" srcOrd="0" destOrd="0" presId="urn:microsoft.com/office/officeart/2005/8/layout/process1"/>
    <dgm:cxn modelId="{F4D97511-651B-4FC3-B75A-6175FF2514A7}" srcId="{042AFAA3-705C-4313-978D-68C74B7D598E}" destId="{90B97D96-64AC-4E4E-A6E9-F85151294B22}" srcOrd="4" destOrd="0" parTransId="{E1ED545C-1A56-4615-A926-C1371DC4188C}" sibTransId="{6E8256C2-79B4-40B7-A0C2-35846AFFF44F}"/>
    <dgm:cxn modelId="{BD88141C-18BF-4361-B4D4-4B358264555E}" type="presOf" srcId="{C4A761C2-ACF7-41FA-9A29-4534D12AEC55}" destId="{BB6A774D-A561-4CE8-BD17-CA3CB0ABD923}" srcOrd="1" destOrd="0" presId="urn:microsoft.com/office/officeart/2005/8/layout/process1"/>
    <dgm:cxn modelId="{6B13E61C-D505-4DF3-BEF5-60581556CFB8}" type="presOf" srcId="{861450F3-E115-43A9-AE1F-EC9F84FC4A46}" destId="{0350F720-8933-4C18-99E3-485E3451E58F}" srcOrd="0" destOrd="0" presId="urn:microsoft.com/office/officeart/2005/8/layout/process1"/>
    <dgm:cxn modelId="{BF08A022-1EE8-460F-BD1E-7FC60A1FE9F0}" type="presOf" srcId="{D20023A6-6C5C-4FC3-A3F2-4E2DD97074E0}" destId="{5AFEC62D-D38B-4F0C-87A8-E37CD28CF01B}" srcOrd="1" destOrd="0" presId="urn:microsoft.com/office/officeart/2005/8/layout/process1"/>
    <dgm:cxn modelId="{0A155525-A47A-4936-AE4F-33765342C944}" srcId="{042AFAA3-705C-4313-978D-68C74B7D598E}" destId="{FCA88C6E-4D26-4D21-97C8-40C08D4966E4}" srcOrd="2" destOrd="0" parTransId="{EF451B5F-BDA4-4118-A1F2-607CFBC72605}" sibTransId="{C4A761C2-ACF7-41FA-9A29-4534D12AEC55}"/>
    <dgm:cxn modelId="{AFF05026-80A8-4E91-B8C9-B5ADC5C7B66C}" type="presOf" srcId="{6FA50A18-0109-4579-A101-C13109A424C4}" destId="{03842823-2223-4F1D-9793-C5CB87CEDEFF}" srcOrd="0" destOrd="0" presId="urn:microsoft.com/office/officeart/2005/8/layout/process1"/>
    <dgm:cxn modelId="{EAD1A629-DE55-491E-B0D6-0A38361DFFAB}" type="presOf" srcId="{EECE4691-D0DC-41D2-BFD8-9C0F121D0C48}" destId="{2EAD7B5B-3790-4774-BD3F-C9CE3A29B74F}" srcOrd="0" destOrd="0" presId="urn:microsoft.com/office/officeart/2005/8/layout/process1"/>
    <dgm:cxn modelId="{528A832B-BD52-47CC-B7CC-73627C1EEA14}" srcId="{042AFAA3-705C-4313-978D-68C74B7D598E}" destId="{861450F3-E115-43A9-AE1F-EC9F84FC4A46}" srcOrd="1" destOrd="0" parTransId="{3E5197AC-EE70-4BAF-87C4-B9E0BBF9EDEE}" sibTransId="{D20023A6-6C5C-4FC3-A3F2-4E2DD97074E0}"/>
    <dgm:cxn modelId="{D1C6A42B-B5B9-4EC6-998C-1A756A3931E0}" type="presOf" srcId="{29BF0FDE-D088-42E5-AF83-573BD7492F80}" destId="{CF42E370-1B68-49D6-A3D1-5362C42B04FB}" srcOrd="0" destOrd="0" presId="urn:microsoft.com/office/officeart/2005/8/layout/process1"/>
    <dgm:cxn modelId="{67926737-CBA2-43DD-B2BD-8FF302A3CEA6}" type="presOf" srcId="{072985D5-5437-4012-85C0-7D17D1B93C97}" destId="{8C77A341-FFFF-40FC-8EDD-3ECD1A530FC5}" srcOrd="1" destOrd="0" presId="urn:microsoft.com/office/officeart/2005/8/layout/process1"/>
    <dgm:cxn modelId="{30D28964-EA2D-4B78-8885-4778D0B6799B}" type="presOf" srcId="{FCA88C6E-4D26-4D21-97C8-40C08D4966E4}" destId="{E8CEF7E9-F111-4382-92AD-84D61FB1CFFA}" srcOrd="0" destOrd="0" presId="urn:microsoft.com/office/officeart/2005/8/layout/process1"/>
    <dgm:cxn modelId="{22F52868-835D-4AF6-B8B8-5B886E6A9E60}" type="presOf" srcId="{6FA50A18-0109-4579-A101-C13109A424C4}" destId="{E7E22949-6D8C-4216-943D-A95213324594}" srcOrd="1" destOrd="0" presId="urn:microsoft.com/office/officeart/2005/8/layout/process1"/>
    <dgm:cxn modelId="{AD22989F-732C-40C7-8961-8ED9083B97A6}" type="presOf" srcId="{042AFAA3-705C-4313-978D-68C74B7D598E}" destId="{C73EE0D3-852B-404D-86C5-F8511175A231}" srcOrd="0" destOrd="0" presId="urn:microsoft.com/office/officeart/2005/8/layout/process1"/>
    <dgm:cxn modelId="{26C630A1-0318-4714-BF34-E582E257C8BA}" srcId="{042AFAA3-705C-4313-978D-68C74B7D598E}" destId="{29BF0FDE-D088-42E5-AF83-573BD7492F80}" srcOrd="0" destOrd="0" parTransId="{BD7FC9C8-929A-47EB-97E9-687E615E3AC2}" sibTransId="{072985D5-5437-4012-85C0-7D17D1B93C97}"/>
    <dgm:cxn modelId="{BC9B5CB0-C33E-4C2A-9DFD-6CCEF052AE29}" type="presOf" srcId="{072985D5-5437-4012-85C0-7D17D1B93C97}" destId="{5EFCB440-8CD4-4874-AD20-376ACE89CC53}" srcOrd="0" destOrd="0" presId="urn:microsoft.com/office/officeart/2005/8/layout/process1"/>
    <dgm:cxn modelId="{409090B6-C61B-46E1-A84C-D58E9E83CC52}" srcId="{042AFAA3-705C-4313-978D-68C74B7D598E}" destId="{EECE4691-D0DC-41D2-BFD8-9C0F121D0C48}" srcOrd="3" destOrd="0" parTransId="{BDA71B1A-A7F5-47EC-8068-36CDE370BD40}" sibTransId="{6FA50A18-0109-4579-A101-C13109A424C4}"/>
    <dgm:cxn modelId="{CD6D51D9-D7F5-4916-9BED-B257E056836C}" type="presOf" srcId="{D20023A6-6C5C-4FC3-A3F2-4E2DD97074E0}" destId="{201083B6-F34A-4E9C-95B2-C637C56DA4D3}" srcOrd="0" destOrd="0" presId="urn:microsoft.com/office/officeart/2005/8/layout/process1"/>
    <dgm:cxn modelId="{8C8916DE-808C-467F-8396-6D51A9E5C22F}" type="presOf" srcId="{C4A761C2-ACF7-41FA-9A29-4534D12AEC55}" destId="{A6A60EF3-ED1A-42B7-9E7B-0B9343DFFD10}" srcOrd="0" destOrd="0" presId="urn:microsoft.com/office/officeart/2005/8/layout/process1"/>
    <dgm:cxn modelId="{9B6C3013-3399-471D-997E-60E97D3B772A}" type="presParOf" srcId="{C73EE0D3-852B-404D-86C5-F8511175A231}" destId="{CF42E370-1B68-49D6-A3D1-5362C42B04FB}" srcOrd="0" destOrd="0" presId="urn:microsoft.com/office/officeart/2005/8/layout/process1"/>
    <dgm:cxn modelId="{40107B1E-D4F1-4CD8-B70D-9FBFE1B1E046}" type="presParOf" srcId="{C73EE0D3-852B-404D-86C5-F8511175A231}" destId="{5EFCB440-8CD4-4874-AD20-376ACE89CC53}" srcOrd="1" destOrd="0" presId="urn:microsoft.com/office/officeart/2005/8/layout/process1"/>
    <dgm:cxn modelId="{3EBAA04D-D7BC-4314-B943-A9739526B853}" type="presParOf" srcId="{5EFCB440-8CD4-4874-AD20-376ACE89CC53}" destId="{8C77A341-FFFF-40FC-8EDD-3ECD1A530FC5}" srcOrd="0" destOrd="0" presId="urn:microsoft.com/office/officeart/2005/8/layout/process1"/>
    <dgm:cxn modelId="{F510CB60-75DA-4B20-B784-153CFF64218D}" type="presParOf" srcId="{C73EE0D3-852B-404D-86C5-F8511175A231}" destId="{0350F720-8933-4C18-99E3-485E3451E58F}" srcOrd="2" destOrd="0" presId="urn:microsoft.com/office/officeart/2005/8/layout/process1"/>
    <dgm:cxn modelId="{288BC59B-068F-422E-96AD-20E3741B38C3}" type="presParOf" srcId="{C73EE0D3-852B-404D-86C5-F8511175A231}" destId="{201083B6-F34A-4E9C-95B2-C637C56DA4D3}" srcOrd="3" destOrd="0" presId="urn:microsoft.com/office/officeart/2005/8/layout/process1"/>
    <dgm:cxn modelId="{6D3F209C-B910-40FC-9B53-095F62E568D5}" type="presParOf" srcId="{201083B6-F34A-4E9C-95B2-C637C56DA4D3}" destId="{5AFEC62D-D38B-4F0C-87A8-E37CD28CF01B}" srcOrd="0" destOrd="0" presId="urn:microsoft.com/office/officeart/2005/8/layout/process1"/>
    <dgm:cxn modelId="{9C49804F-7D0D-4848-8DF0-C3BA56EDA713}" type="presParOf" srcId="{C73EE0D3-852B-404D-86C5-F8511175A231}" destId="{E8CEF7E9-F111-4382-92AD-84D61FB1CFFA}" srcOrd="4" destOrd="0" presId="urn:microsoft.com/office/officeart/2005/8/layout/process1"/>
    <dgm:cxn modelId="{846BEE40-0F77-4B41-8FA4-F54C2E4F9B99}" type="presParOf" srcId="{C73EE0D3-852B-404D-86C5-F8511175A231}" destId="{A6A60EF3-ED1A-42B7-9E7B-0B9343DFFD10}" srcOrd="5" destOrd="0" presId="urn:microsoft.com/office/officeart/2005/8/layout/process1"/>
    <dgm:cxn modelId="{2BE876B8-75AA-4921-9DB7-B60B4F2C9FAD}" type="presParOf" srcId="{A6A60EF3-ED1A-42B7-9E7B-0B9343DFFD10}" destId="{BB6A774D-A561-4CE8-BD17-CA3CB0ABD923}" srcOrd="0" destOrd="0" presId="urn:microsoft.com/office/officeart/2005/8/layout/process1"/>
    <dgm:cxn modelId="{E5899AB4-21E4-4328-B29B-1F4B02C2ED24}" type="presParOf" srcId="{C73EE0D3-852B-404D-86C5-F8511175A231}" destId="{2EAD7B5B-3790-4774-BD3F-C9CE3A29B74F}" srcOrd="6" destOrd="0" presId="urn:microsoft.com/office/officeart/2005/8/layout/process1"/>
    <dgm:cxn modelId="{28E08231-14B2-4FAF-ABE2-A60722A8BAA3}" type="presParOf" srcId="{C73EE0D3-852B-404D-86C5-F8511175A231}" destId="{03842823-2223-4F1D-9793-C5CB87CEDEFF}" srcOrd="7" destOrd="0" presId="urn:microsoft.com/office/officeart/2005/8/layout/process1"/>
    <dgm:cxn modelId="{10EF8860-1AB0-4DC6-9885-E16824D8C4B3}" type="presParOf" srcId="{03842823-2223-4F1D-9793-C5CB87CEDEFF}" destId="{E7E22949-6D8C-4216-943D-A95213324594}" srcOrd="0" destOrd="0" presId="urn:microsoft.com/office/officeart/2005/8/layout/process1"/>
    <dgm:cxn modelId="{C836452D-0635-4790-B314-041CB8FA8927}" type="presParOf" srcId="{C73EE0D3-852B-404D-86C5-F8511175A231}" destId="{79368956-8A24-4B87-ABFE-9FC15B7465C3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2E370-1B68-49D6-A3D1-5362C42B04FB}">
      <dsp:nvSpPr>
        <dsp:cNvPr id="0" name=""/>
        <dsp:cNvSpPr/>
      </dsp:nvSpPr>
      <dsp:spPr>
        <a:xfrm>
          <a:off x="4018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Sensor data</a:t>
          </a:r>
          <a:endParaRPr lang="en-IN" sz="1800" kern="1200" dirty="0"/>
        </a:p>
      </dsp:txBody>
      <dsp:txXfrm>
        <a:off x="25909" y="1911165"/>
        <a:ext cx="1201909" cy="703632"/>
      </dsp:txXfrm>
    </dsp:sp>
    <dsp:sp modelId="{5EFCB440-8CD4-4874-AD20-376ACE89CC53}">
      <dsp:nvSpPr>
        <dsp:cNvPr id="0" name=""/>
        <dsp:cNvSpPr/>
      </dsp:nvSpPr>
      <dsp:spPr>
        <a:xfrm>
          <a:off x="1374278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1374278" y="2170301"/>
        <a:ext cx="184860" cy="185359"/>
      </dsp:txXfrm>
    </dsp:sp>
    <dsp:sp modelId="{0350F720-8933-4C18-99E3-485E3451E58F}">
      <dsp:nvSpPr>
        <dsp:cNvPr id="0" name=""/>
        <dsp:cNvSpPr/>
      </dsp:nvSpPr>
      <dsp:spPr>
        <a:xfrm>
          <a:off x="1747986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IOT gateway</a:t>
          </a:r>
          <a:endParaRPr lang="en-IN" sz="1800" kern="1200" dirty="0"/>
        </a:p>
      </dsp:txBody>
      <dsp:txXfrm>
        <a:off x="1769877" y="1911165"/>
        <a:ext cx="1201909" cy="703632"/>
      </dsp:txXfrm>
    </dsp:sp>
    <dsp:sp modelId="{201083B6-F34A-4E9C-95B2-C637C56DA4D3}">
      <dsp:nvSpPr>
        <dsp:cNvPr id="0" name=""/>
        <dsp:cNvSpPr/>
      </dsp:nvSpPr>
      <dsp:spPr>
        <a:xfrm>
          <a:off x="3118246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3118246" y="2170301"/>
        <a:ext cx="184860" cy="185359"/>
      </dsp:txXfrm>
    </dsp:sp>
    <dsp:sp modelId="{E8CEF7E9-F111-4382-92AD-84D61FB1CFFA}">
      <dsp:nvSpPr>
        <dsp:cNvPr id="0" name=""/>
        <dsp:cNvSpPr/>
      </dsp:nvSpPr>
      <dsp:spPr>
        <a:xfrm>
          <a:off x="3491954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Cloud/local database</a:t>
          </a:r>
          <a:endParaRPr lang="en-IN" sz="1800" kern="1200" dirty="0"/>
        </a:p>
      </dsp:txBody>
      <dsp:txXfrm>
        <a:off x="3513845" y="1911165"/>
        <a:ext cx="1201909" cy="703632"/>
      </dsp:txXfrm>
    </dsp:sp>
    <dsp:sp modelId="{A6A60EF3-ED1A-42B7-9E7B-0B9343DFFD10}">
      <dsp:nvSpPr>
        <dsp:cNvPr id="0" name=""/>
        <dsp:cNvSpPr/>
      </dsp:nvSpPr>
      <dsp:spPr>
        <a:xfrm>
          <a:off x="4862214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4862214" y="2170301"/>
        <a:ext cx="184860" cy="185359"/>
      </dsp:txXfrm>
    </dsp:sp>
    <dsp:sp modelId="{2EAD7B5B-3790-4774-BD3F-C9CE3A29B74F}">
      <dsp:nvSpPr>
        <dsp:cNvPr id="0" name=""/>
        <dsp:cNvSpPr/>
      </dsp:nvSpPr>
      <dsp:spPr>
        <a:xfrm>
          <a:off x="5235922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CSV Export </a:t>
          </a:r>
        </a:p>
      </dsp:txBody>
      <dsp:txXfrm>
        <a:off x="5257813" y="1911165"/>
        <a:ext cx="1201909" cy="703632"/>
      </dsp:txXfrm>
    </dsp:sp>
    <dsp:sp modelId="{03842823-2223-4F1D-9793-C5CB87CEDEFF}">
      <dsp:nvSpPr>
        <dsp:cNvPr id="0" name=""/>
        <dsp:cNvSpPr/>
      </dsp:nvSpPr>
      <dsp:spPr>
        <a:xfrm>
          <a:off x="6606182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6606182" y="2170301"/>
        <a:ext cx="184860" cy="185359"/>
      </dsp:txXfrm>
    </dsp:sp>
    <dsp:sp modelId="{79368956-8A24-4B87-ABFE-9FC15B7465C3}">
      <dsp:nvSpPr>
        <dsp:cNvPr id="0" name=""/>
        <dsp:cNvSpPr/>
      </dsp:nvSpPr>
      <dsp:spPr>
        <a:xfrm>
          <a:off x="6979890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Prediction output </a:t>
          </a:r>
        </a:p>
      </dsp:txBody>
      <dsp:txXfrm>
        <a:off x="7001781" y="1911165"/>
        <a:ext cx="1201909" cy="7036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76AC7-15AE-4AC9-A823-4CE1D6F49359}" type="datetimeFigureOut">
              <a:rPr lang="en-IN" smtClean="0"/>
              <a:pPr/>
              <a:t>16-10-2025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789F1-D8DA-46EF-9568-29DB9247F43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4982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4" r:id="rId12"/>
    <p:sldLayoutId id="2147483660" r:id="rId13"/>
    <p:sldLayoutId id="2147483703" r:id="rId14"/>
    <p:sldLayoutId id="2147483705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en-US" b="1" dirty="0"/>
              <a:t>Smart Home Automation System using IoT and Machine Learning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0" indent="0">
              <a:buNone/>
            </a:pPr>
            <a:br>
              <a:rPr lang="en-US" dirty="0"/>
            </a:br>
            <a:r>
              <a:rPr lang="en-US" dirty="0"/>
              <a:t>Developed by: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Guide: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Abstract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Smart home automation leverages IoT devices and machine learning algorithms to provide intelligent control of home appliances.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system collects data from sensors (temperature, motion, light, humidity, etc.) and applies ML models to learn user preferences. </a:t>
            </a:r>
          </a:p>
          <a:p>
            <a:r>
              <a:rPr lang="en-US" dirty="0"/>
              <a:t>This enables automated decision-making, such as adjusting lighting, temperature, or energy usage, improving convenience and reducing costs.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demand for smart homes is increasing as people seek more convenience, security, and energy efficiency.</a:t>
            </a:r>
            <a:br>
              <a:rPr lang="en-US" dirty="0"/>
            </a:br>
            <a:endParaRPr lang="en-US" dirty="0"/>
          </a:p>
          <a:p>
            <a:r>
              <a:rPr lang="en-US" dirty="0"/>
              <a:t>IoT devices can monitor and control home appliances remotely, while ML enables the system to adapt to user habits.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This project integrates IoT-based appliance control with ML-based user preference learning for intelligent home automation.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Motivation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D204B54-D492-453D-9483-54D362F7A2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2350091"/>
            <a:ext cx="8229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 energy consumption through smart scheduling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Enhance convenience with automated routines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Improve security via IoT-enabled monitoring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Provide personalized experiences using ML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Objectives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0DF7A0D-77BE-4506-90E4-1386E639FD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2029949"/>
            <a:ext cx="785921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Collect real-time data from home sensors (temperature, motion, light, etc.)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Control appliances (lights, fans, AC, smart plugs) via IoT-enabled devices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Store and analyze data for pattern recognition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Apply ML algorithms to predict and automate user routines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Enable smartphone/web-based control interface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Literature Survey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126D22-DD51-45E9-8306-BC827530B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IoT-based home automation systems are widely studied, focusing on remote appliance control.</a:t>
            </a:r>
          </a:p>
          <a:p>
            <a:r>
              <a:rPr lang="en-US" dirty="0"/>
              <a:t>ML approaches like Decision Trees, SVM, and Neural Networks are used to learn user habits and predict appliance usage.</a:t>
            </a:r>
          </a:p>
          <a:p>
            <a:r>
              <a:rPr lang="en-US" dirty="0"/>
              <a:t>Studies show energy savings up to 30% with AI-driven smart home systems.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Conventional home automation systems require manual input or simple rule-based triggers.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They cannot adapt to user behavior, leading to inefficiency and lack of personalization.</a:t>
            </a:r>
            <a:br>
              <a:rPr lang="en-US" dirty="0"/>
            </a:br>
            <a:endParaRPr lang="en-US" dirty="0"/>
          </a:p>
          <a:p>
            <a:r>
              <a:rPr lang="en-US" dirty="0"/>
              <a:t>A smart, ML-powered automation system is required for predictive and adaptive control.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Existing System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BE94621-A34D-494F-947C-D29A20C063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2128260"/>
            <a:ext cx="8229599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Traditional home automation uses timers, remote controls, or basic IoT apps.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Rule-based triggers (e.g., “turn on light at 7 PM”) lack flexibility.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 learning mechanism to adapt to user preferences automatically.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0485A-851A-4528-8464-556DF0AF6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system</a:t>
            </a: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B55686-EFED-4AF4-956F-7D5C802A1A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574818"/>
            <a:ext cx="7427169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IoT-enabled devices (smart switches, sensors, actuators) collect data and control appliances.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 is stored in a cloud/local server.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ML algorithms analyze usage patterns and predict preferred actions.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System automates appliances based on predictions (e.g., turning on AC when temperature crosses threshold and user is home).</a:t>
            </a:r>
          </a:p>
        </p:txBody>
      </p:sp>
    </p:spTree>
    <p:extLst>
      <p:ext uri="{BB962C8B-B14F-4D97-AF65-F5344CB8AC3E}">
        <p14:creationId xmlns:p14="http://schemas.microsoft.com/office/powerpoint/2010/main" val="1692015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description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IN" b="1" dirty="0"/>
              <a:t>IoT Microcontroller (ESP32/Raspberry Pi):</a:t>
            </a:r>
            <a:r>
              <a:rPr lang="en-IN" dirty="0"/>
              <a:t> Connects sensors &amp; appliances, Wi-Fi enabled.</a:t>
            </a:r>
          </a:p>
          <a:p>
            <a:r>
              <a:rPr lang="en-IN" b="1" dirty="0"/>
              <a:t>Temperature &amp; Humidity Sensor (DHT11/22):</a:t>
            </a:r>
            <a:r>
              <a:rPr lang="en-IN" dirty="0"/>
              <a:t> Monitors environment.</a:t>
            </a:r>
          </a:p>
          <a:p>
            <a:r>
              <a:rPr lang="en-IN" b="1" dirty="0"/>
              <a:t>Motion Sensor (PIR):</a:t>
            </a:r>
            <a:r>
              <a:rPr lang="en-IN" dirty="0"/>
              <a:t> Detects human presence.</a:t>
            </a:r>
          </a:p>
          <a:p>
            <a:r>
              <a:rPr lang="en-IN" b="1" dirty="0"/>
              <a:t>Light Sensor (LDR):</a:t>
            </a:r>
            <a:r>
              <a:rPr lang="en-IN" dirty="0"/>
              <a:t> Adjusts lighting automatically.</a:t>
            </a:r>
          </a:p>
          <a:p>
            <a:r>
              <a:rPr lang="en-IN" b="1" dirty="0"/>
              <a:t>Smart Plugs / Relays:</a:t>
            </a:r>
            <a:r>
              <a:rPr lang="en-IN" dirty="0"/>
              <a:t> Controls AC, lights, fans.</a:t>
            </a:r>
          </a:p>
          <a:p>
            <a:r>
              <a:rPr lang="en-IN" b="1" dirty="0"/>
              <a:t>Web Dashboard:</a:t>
            </a:r>
            <a:r>
              <a:rPr lang="en-IN" dirty="0"/>
              <a:t> Remote monitoring and control.</a:t>
            </a:r>
          </a:p>
          <a:p>
            <a:r>
              <a:rPr lang="en-IN" b="1" dirty="0"/>
              <a:t>ML Model:</a:t>
            </a:r>
            <a:r>
              <a:rPr lang="en-IN" dirty="0"/>
              <a:t> Learns user </a:t>
            </a:r>
            <a:r>
              <a:rPr lang="en-IN" dirty="0" err="1"/>
              <a:t>behavior</a:t>
            </a:r>
            <a:r>
              <a:rPr lang="en-IN" dirty="0"/>
              <a:t>, predicts preferences.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Block Diagram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905F7F4-6BF8-4956-B81D-C47784ABB6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660573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8FEA3-92CD-4F29-8DF1-F488C7FF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Hardware &amp; Software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BCFB8-2E5C-469E-8A32-B703B722B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b="1" dirty="0"/>
              <a:t>Hardware:</a:t>
            </a:r>
            <a:endParaRPr lang="en-IN" dirty="0"/>
          </a:p>
          <a:p>
            <a:r>
              <a:rPr lang="en-IN" dirty="0"/>
              <a:t>ESP32 / Raspberry Pi</a:t>
            </a:r>
          </a:p>
          <a:p>
            <a:r>
              <a:rPr lang="en-IN" dirty="0"/>
              <a:t>DHT11/22, PIR sensor, LDR</a:t>
            </a:r>
          </a:p>
          <a:p>
            <a:r>
              <a:rPr lang="en-IN" dirty="0"/>
              <a:t>Relays / Smart plugs</a:t>
            </a:r>
          </a:p>
          <a:p>
            <a:r>
              <a:rPr lang="en-IN" dirty="0"/>
              <a:t>Wi-Fi router, Power supply</a:t>
            </a:r>
          </a:p>
          <a:p>
            <a:r>
              <a:rPr lang="en-IN" b="1" dirty="0"/>
              <a:t>Software:</a:t>
            </a:r>
            <a:endParaRPr lang="en-IN" dirty="0"/>
          </a:p>
          <a:p>
            <a:r>
              <a:rPr lang="en-IN" dirty="0"/>
              <a:t>Arduino IDE / Python</a:t>
            </a:r>
          </a:p>
          <a:p>
            <a:r>
              <a:rPr lang="en-IN" dirty="0"/>
              <a:t>Firebase / MQTT / Cloud server</a:t>
            </a:r>
          </a:p>
          <a:p>
            <a:r>
              <a:rPr lang="en-IN" dirty="0"/>
              <a:t>ML libraries (</a:t>
            </a:r>
            <a:r>
              <a:rPr lang="en-IN" dirty="0" err="1"/>
              <a:t>Scikit</a:t>
            </a:r>
            <a:r>
              <a:rPr lang="en-IN" dirty="0"/>
              <a:t>-learn, TensorFlow)</a:t>
            </a:r>
          </a:p>
          <a:p>
            <a:r>
              <a:rPr lang="en-IN" dirty="0"/>
              <a:t>Web app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6296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97E910-1D4C-462F-92A1-C2ED5E69412E}"/>
              </a:ext>
            </a:extLst>
          </p:cNvPr>
          <p:cNvSpPr txBox="1"/>
          <p:nvPr/>
        </p:nvSpPr>
        <p:spPr>
          <a:xfrm>
            <a:off x="683568" y="1916832"/>
            <a:ext cx="80032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Advantages</a:t>
            </a:r>
          </a:p>
          <a:p>
            <a:r>
              <a:rPr lang="en-US" sz="3200" dirty="0"/>
              <a:t>Reduces energy consumption by intelligent scheduling</a:t>
            </a:r>
          </a:p>
          <a:p>
            <a:r>
              <a:rPr lang="en-US" sz="3200" dirty="0"/>
              <a:t>Enhances user convenience with personalized automation</a:t>
            </a:r>
          </a:p>
          <a:p>
            <a:r>
              <a:rPr lang="en-US" sz="3200" dirty="0"/>
              <a:t>Provides real-time monitoring and remote control</a:t>
            </a:r>
          </a:p>
          <a:p>
            <a:r>
              <a:rPr lang="en-US" sz="3200" dirty="0"/>
              <a:t>Improves security with IoT-enabled surveillance and alerts</a:t>
            </a:r>
          </a:p>
          <a:p>
            <a:endParaRPr lang="en-IN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Requires constant internet connection</a:t>
            </a:r>
          </a:p>
          <a:p>
            <a:pPr marL="0" indent="0">
              <a:buNone/>
            </a:pPr>
            <a:r>
              <a:rPr dirty="0"/>
              <a:t>• Sensor calibration needed</a:t>
            </a:r>
          </a:p>
          <a:p>
            <a:pPr marL="0" indent="0">
              <a:buNone/>
            </a:pPr>
            <a:r>
              <a:rPr dirty="0"/>
              <a:t>• Limited local storage capacity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Applications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CAC7240-7555-4487-B4EB-AAE31BA073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2432022"/>
            <a:ext cx="8630889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Smart homes and apartments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Energy-efficient offices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Elderly and disabled assistance systems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Hotels and smart buildings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Security and surveillance systems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proposed smart home automation system combines IoT and machine learning to create an adaptive, user-friendly solution.</a:t>
            </a:r>
            <a:br>
              <a:rPr lang="en-US" dirty="0"/>
            </a:br>
            <a:endParaRPr lang="en-US" dirty="0"/>
          </a:p>
          <a:p>
            <a:r>
              <a:rPr lang="en-US" dirty="0"/>
              <a:t>It improves lifestyle convenience, enhances security, and saves energy by learning from user behavior.</a:t>
            </a:r>
            <a:br>
              <a:rPr lang="en-US" dirty="0"/>
            </a:br>
            <a:endParaRPr lang="en-US" dirty="0"/>
          </a:p>
          <a:p>
            <a:r>
              <a:rPr lang="en-US" dirty="0"/>
              <a:t>Future improvements include voice assistant integration, edge AI for faster decisions, and renewable energy optimization.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20A3F12-9C45-4E38-BEA9-71C874E61E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2226980"/>
            <a:ext cx="8229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IEEE papers on IoT-based smart home systems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Elsevier Journals on Machine Learning in Home Automation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ResearchGate: AI-driven Energy Management Systems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2756</TotalTime>
  <Words>698</Words>
  <Application>Microsoft Office PowerPoint</Application>
  <PresentationFormat>On-screen Show (4:3)</PresentationFormat>
  <Paragraphs>89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맑은 고딕</vt:lpstr>
      <vt:lpstr>Arial</vt:lpstr>
      <vt:lpstr>Calibri</vt:lpstr>
      <vt:lpstr>Custom Design</vt:lpstr>
      <vt:lpstr>Smart Home Automation System using IoT and Machine Learning</vt:lpstr>
      <vt:lpstr>Abstract</vt:lpstr>
      <vt:lpstr>Introduction</vt:lpstr>
      <vt:lpstr>Motivation</vt:lpstr>
      <vt:lpstr>Objectives</vt:lpstr>
      <vt:lpstr>Literature Survey</vt:lpstr>
      <vt:lpstr>Problem Statement</vt:lpstr>
      <vt:lpstr>Existing System</vt:lpstr>
      <vt:lpstr>Proposed system</vt:lpstr>
      <vt:lpstr>Component description</vt:lpstr>
      <vt:lpstr>Block Diagram</vt:lpstr>
      <vt:lpstr>Hardware &amp; Software Requirements</vt:lpstr>
      <vt:lpstr>advantages</vt:lpstr>
      <vt:lpstr>Disadvantages</vt:lpstr>
      <vt:lpstr>Applications</vt:lpstr>
      <vt:lpstr>Conclusion</vt:lpstr>
      <vt:lpstr>References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USER</cp:lastModifiedBy>
  <cp:revision>180</cp:revision>
  <dcterms:created xsi:type="dcterms:W3CDTF">2014-04-01T16:35:38Z</dcterms:created>
  <dcterms:modified xsi:type="dcterms:W3CDTF">2025-10-16T04:22:30Z</dcterms:modified>
</cp:coreProperties>
</file>