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libri" panose="020F0502020204030204" pitchFamily="34" charset="0"/>
      <p:regular r:id="rId13"/>
      <p:bold r:id="rId14"/>
      <p:italic r:id="rId15"/>
      <p:boldItalic r:id="rId16"/>
    </p:embeddedFont>
    <p:embeddedFont>
      <p:font typeface="Montserrat"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1" d="100"/>
          <a:sy n="61" d="100"/>
        </p:scale>
        <p:origin x="61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138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4">
              <a:alpha val="85000"/>
            </a:srgbClr>
          </a:solidFill>
          <a:ln/>
        </p:spPr>
      </p:sp>
      <p:sp>
        <p:nvSpPr>
          <p:cNvPr id="4" name="Text 1"/>
          <p:cNvSpPr/>
          <p:nvPr/>
        </p:nvSpPr>
        <p:spPr>
          <a:xfrm>
            <a:off x="864037" y="2043946"/>
            <a:ext cx="12902327" cy="1845469"/>
          </a:xfrm>
          <a:prstGeom prst="rect">
            <a:avLst/>
          </a:prstGeom>
          <a:noFill/>
          <a:ln/>
        </p:spPr>
        <p:txBody>
          <a:bodyPr wrap="square" lIns="0" tIns="0" rIns="0" bIns="0" rtlCol="0" anchor="t"/>
          <a:lstStyle/>
          <a:p>
            <a:pPr marL="0" indent="0" algn="l">
              <a:lnSpc>
                <a:spcPts val="7250"/>
              </a:lnSpc>
              <a:buNone/>
            </a:pPr>
            <a:r>
              <a:rPr lang="en-US" sz="5550" dirty="0">
                <a:solidFill>
                  <a:srgbClr val="532418"/>
                </a:solidFill>
                <a:latin typeface="Marcellus" pitchFamily="34" charset="0"/>
                <a:ea typeface="Marcellus" pitchFamily="34" charset="-122"/>
                <a:cs typeface="Marcellus" pitchFamily="34" charset="-120"/>
              </a:rPr>
              <a:t>Predictive Maintenance of Induction Motors: An IoT &amp; ML Approach</a:t>
            </a:r>
            <a:endParaRPr lang="en-US" sz="5550" dirty="0"/>
          </a:p>
        </p:txBody>
      </p:sp>
      <p:sp>
        <p:nvSpPr>
          <p:cNvPr id="5" name="Text 2"/>
          <p:cNvSpPr/>
          <p:nvPr/>
        </p:nvSpPr>
        <p:spPr>
          <a:xfrm>
            <a:off x="864037" y="4259699"/>
            <a:ext cx="12902327" cy="1925955"/>
          </a:xfrm>
          <a:prstGeom prst="rect">
            <a:avLst/>
          </a:prstGeom>
          <a:noFill/>
          <a:ln/>
        </p:spPr>
        <p:txBody>
          <a:bodyPr wrap="square" lIns="0" tIns="0" rIns="0" bIns="0" rtlCol="0" anchor="t"/>
          <a:lstStyle/>
          <a:p>
            <a:pPr marL="0" indent="0" algn="l">
              <a:lnSpc>
                <a:spcPts val="2500"/>
              </a:lnSpc>
              <a:buNone/>
            </a:pPr>
            <a:r>
              <a:rPr lang="en-US" sz="1900" dirty="0">
                <a:solidFill>
                  <a:srgbClr val="67534F"/>
                </a:solidFill>
                <a:latin typeface="Montserrat" pitchFamily="34" charset="0"/>
                <a:ea typeface="Montserrat" pitchFamily="34" charset="-122"/>
                <a:cs typeface="Montserrat" pitchFamily="34" charset="-120"/>
              </a:rPr>
              <a:t>Induction motors are indispensable in industrial operations, yet unexpected failures result in substantial downtime and cost. This document details a low-cost, scalable Predictive Maintenance (PdM) system utilizing Internet of Things (IoT) sensors and Machine Learning (ML) to monitor motor health continuously. By analyzing real-time data on temperature, vibration, and voltage, the system shifts maintenance from reactive or time-based to data-driven and predictive, aligning with Industry 4.0 principles.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37724" y="968454"/>
            <a:ext cx="12954952" cy="1789271"/>
          </a:xfrm>
          <a:prstGeom prst="rect">
            <a:avLst/>
          </a:prstGeom>
          <a:noFill/>
          <a:ln/>
        </p:spPr>
        <p:txBody>
          <a:bodyPr wrap="square" lIns="0" tIns="0" rIns="0" bIns="0" rtlCol="0" anchor="t"/>
          <a:lstStyle/>
          <a:p>
            <a:pPr marL="0" indent="0" algn="l">
              <a:lnSpc>
                <a:spcPts val="7000"/>
              </a:lnSpc>
              <a:buNone/>
            </a:pPr>
            <a:r>
              <a:rPr lang="en-US" sz="5400" dirty="0">
                <a:solidFill>
                  <a:srgbClr val="532418"/>
                </a:solidFill>
                <a:latin typeface="Marcellus" pitchFamily="34" charset="0"/>
                <a:ea typeface="Marcellus" pitchFamily="34" charset="-122"/>
                <a:cs typeface="Marcellus" pitchFamily="34" charset="-120"/>
              </a:rPr>
              <a:t>Introduction: Shifting from Reactive to Predictive Maintenance</a:t>
            </a:r>
            <a:endParaRPr lang="en-US" sz="5400" dirty="0"/>
          </a:p>
        </p:txBody>
      </p:sp>
      <p:sp>
        <p:nvSpPr>
          <p:cNvPr id="3" name="Text 1"/>
          <p:cNvSpPr/>
          <p:nvPr/>
        </p:nvSpPr>
        <p:spPr>
          <a:xfrm>
            <a:off x="837724" y="3236357"/>
            <a:ext cx="12954952" cy="933331"/>
          </a:xfrm>
          <a:prstGeom prst="rect">
            <a:avLst/>
          </a:prstGeom>
          <a:noFill/>
          <a:ln/>
        </p:spPr>
        <p:txBody>
          <a:bodyPr wrap="square" lIns="0" tIns="0" rIns="0" bIns="0" rtlCol="0" anchor="t"/>
          <a:lstStyle/>
          <a:p>
            <a:pPr marL="0" indent="0" algn="l">
              <a:lnSpc>
                <a:spcPts val="2450"/>
              </a:lnSpc>
              <a:buNone/>
            </a:pPr>
            <a:r>
              <a:rPr lang="en-US" sz="1850" dirty="0">
                <a:solidFill>
                  <a:srgbClr val="67534F"/>
                </a:solidFill>
                <a:latin typeface="Montserrat" pitchFamily="34" charset="0"/>
                <a:ea typeface="Montserrat" pitchFamily="34" charset="-122"/>
                <a:cs typeface="Montserrat" pitchFamily="34" charset="-120"/>
              </a:rPr>
              <a:t>Induction motors are the workhorses of industry, accounting for nearly 70% of motors in use. Their reliability is critical, but they remain susceptible to failures caused by bearing wear, overheating, and electrical issues. Unplanned motor failures lead directly to production halts, financial losses, and potential safety hazards.</a:t>
            </a:r>
            <a:endParaRPr lang="en-US" sz="1850" dirty="0"/>
          </a:p>
        </p:txBody>
      </p:sp>
      <p:sp>
        <p:nvSpPr>
          <p:cNvPr id="4" name="Shape 2"/>
          <p:cNvSpPr/>
          <p:nvPr/>
        </p:nvSpPr>
        <p:spPr>
          <a:xfrm>
            <a:off x="837724" y="4438888"/>
            <a:ext cx="6357818" cy="2822258"/>
          </a:xfrm>
          <a:prstGeom prst="roundRect">
            <a:avLst>
              <a:gd name="adj" fmla="val 5184"/>
            </a:avLst>
          </a:prstGeom>
          <a:solidFill>
            <a:srgbClr val="FFFFF4">
              <a:alpha val="95000"/>
            </a:srgbClr>
          </a:solidFill>
          <a:ln w="30480">
            <a:solidFill>
              <a:srgbClr val="FFE0CC"/>
            </a:solidFill>
            <a:prstDash val="solid"/>
          </a:ln>
        </p:spPr>
      </p:sp>
      <p:sp>
        <p:nvSpPr>
          <p:cNvPr id="5" name="Shape 3"/>
          <p:cNvSpPr/>
          <p:nvPr/>
        </p:nvSpPr>
        <p:spPr>
          <a:xfrm>
            <a:off x="807244" y="4438888"/>
            <a:ext cx="121920" cy="2822258"/>
          </a:xfrm>
          <a:prstGeom prst="roundRect">
            <a:avLst>
              <a:gd name="adj" fmla="val 82454"/>
            </a:avLst>
          </a:prstGeom>
          <a:solidFill>
            <a:srgbClr val="FF954F"/>
          </a:solidFill>
          <a:ln/>
        </p:spPr>
      </p:sp>
      <p:sp>
        <p:nvSpPr>
          <p:cNvPr id="6" name="Text 4"/>
          <p:cNvSpPr/>
          <p:nvPr/>
        </p:nvSpPr>
        <p:spPr>
          <a:xfrm>
            <a:off x="1198959" y="4708684"/>
            <a:ext cx="5726787" cy="894636"/>
          </a:xfrm>
          <a:prstGeom prst="rect">
            <a:avLst/>
          </a:prstGeom>
          <a:noFill/>
          <a:ln/>
        </p:spPr>
        <p:txBody>
          <a:bodyPr wrap="square" lIns="0" tIns="0" rIns="0" bIns="0" rtlCol="0" anchor="t"/>
          <a:lstStyle/>
          <a:p>
            <a:pPr marL="0" indent="0" algn="l">
              <a:lnSpc>
                <a:spcPts val="3500"/>
              </a:lnSpc>
              <a:buNone/>
            </a:pPr>
            <a:r>
              <a:rPr lang="en-US" sz="2700" dirty="0">
                <a:solidFill>
                  <a:srgbClr val="67534F"/>
                </a:solidFill>
                <a:latin typeface="Marcellus" pitchFamily="34" charset="0"/>
                <a:ea typeface="Marcellus" pitchFamily="34" charset="-122"/>
                <a:cs typeface="Marcellus" pitchFamily="34" charset="-120"/>
              </a:rPr>
              <a:t>The Problem with Traditional Maintenance</a:t>
            </a:r>
            <a:endParaRPr lang="en-US" sz="2700" dirty="0"/>
          </a:p>
        </p:txBody>
      </p:sp>
      <p:sp>
        <p:nvSpPr>
          <p:cNvPr id="7" name="Text 5"/>
          <p:cNvSpPr/>
          <p:nvPr/>
        </p:nvSpPr>
        <p:spPr>
          <a:xfrm>
            <a:off x="1198959" y="5746909"/>
            <a:ext cx="5726787" cy="1244441"/>
          </a:xfrm>
          <a:prstGeom prst="rect">
            <a:avLst/>
          </a:prstGeom>
          <a:noFill/>
          <a:ln/>
        </p:spPr>
        <p:txBody>
          <a:bodyPr wrap="square" lIns="0" tIns="0" rIns="0" bIns="0" rtlCol="0" anchor="t"/>
          <a:lstStyle/>
          <a:p>
            <a:pPr marL="0" indent="0" algn="l">
              <a:lnSpc>
                <a:spcPts val="2450"/>
              </a:lnSpc>
              <a:buNone/>
            </a:pPr>
            <a:r>
              <a:rPr lang="en-US" sz="1850" b="1" dirty="0">
                <a:solidFill>
                  <a:srgbClr val="67534F"/>
                </a:solidFill>
                <a:latin typeface="Montserrat" pitchFamily="34" charset="0"/>
                <a:ea typeface="Montserrat" pitchFamily="34" charset="-122"/>
                <a:cs typeface="Montserrat" pitchFamily="34" charset="-120"/>
              </a:rPr>
              <a:t>Preventive Maintenance (Scheduled):</a:t>
            </a:r>
            <a:r>
              <a:rPr lang="en-US" sz="1850" dirty="0">
                <a:solidFill>
                  <a:srgbClr val="67534F"/>
                </a:solidFill>
                <a:latin typeface="Montserrat" pitchFamily="34" charset="0"/>
                <a:ea typeface="Montserrat" pitchFamily="34" charset="-122"/>
                <a:cs typeface="Montserrat" pitchFamily="34" charset="-120"/>
              </a:rPr>
              <a:t> Often results in resource waste through unnecessary servicing or parts replacement, and still fails to anticipate sudden component failure.</a:t>
            </a:r>
            <a:endParaRPr lang="en-US" sz="1850" dirty="0"/>
          </a:p>
        </p:txBody>
      </p:sp>
      <p:sp>
        <p:nvSpPr>
          <p:cNvPr id="8" name="Shape 6"/>
          <p:cNvSpPr/>
          <p:nvPr/>
        </p:nvSpPr>
        <p:spPr>
          <a:xfrm>
            <a:off x="7434858" y="4438888"/>
            <a:ext cx="6357818" cy="2822258"/>
          </a:xfrm>
          <a:prstGeom prst="roundRect">
            <a:avLst>
              <a:gd name="adj" fmla="val 5184"/>
            </a:avLst>
          </a:prstGeom>
          <a:solidFill>
            <a:srgbClr val="FFFFF4">
              <a:alpha val="95000"/>
            </a:srgbClr>
          </a:solidFill>
          <a:ln w="30480">
            <a:solidFill>
              <a:srgbClr val="FFE0CC"/>
            </a:solidFill>
            <a:prstDash val="solid"/>
          </a:ln>
        </p:spPr>
      </p:sp>
      <p:sp>
        <p:nvSpPr>
          <p:cNvPr id="9" name="Shape 7"/>
          <p:cNvSpPr/>
          <p:nvPr/>
        </p:nvSpPr>
        <p:spPr>
          <a:xfrm>
            <a:off x="7404378" y="4438888"/>
            <a:ext cx="121920" cy="2822258"/>
          </a:xfrm>
          <a:prstGeom prst="roundRect">
            <a:avLst>
              <a:gd name="adj" fmla="val 82454"/>
            </a:avLst>
          </a:prstGeom>
          <a:solidFill>
            <a:srgbClr val="FF954F"/>
          </a:solidFill>
          <a:ln/>
        </p:spPr>
      </p:sp>
      <p:sp>
        <p:nvSpPr>
          <p:cNvPr id="10" name="Text 8"/>
          <p:cNvSpPr/>
          <p:nvPr/>
        </p:nvSpPr>
        <p:spPr>
          <a:xfrm>
            <a:off x="7796093" y="4708684"/>
            <a:ext cx="3579138" cy="447318"/>
          </a:xfrm>
          <a:prstGeom prst="rect">
            <a:avLst/>
          </a:prstGeom>
          <a:noFill/>
          <a:ln/>
        </p:spPr>
        <p:txBody>
          <a:bodyPr wrap="none" lIns="0" tIns="0" rIns="0" bIns="0" rtlCol="0" anchor="t"/>
          <a:lstStyle/>
          <a:p>
            <a:pPr marL="0" indent="0" algn="l">
              <a:lnSpc>
                <a:spcPts val="3500"/>
              </a:lnSpc>
              <a:buNone/>
            </a:pPr>
            <a:r>
              <a:rPr lang="en-US" sz="2700" dirty="0">
                <a:solidFill>
                  <a:srgbClr val="67534F"/>
                </a:solidFill>
                <a:latin typeface="Marcellus" pitchFamily="34" charset="0"/>
                <a:ea typeface="Marcellus" pitchFamily="34" charset="-122"/>
                <a:cs typeface="Marcellus" pitchFamily="34" charset="-120"/>
              </a:rPr>
              <a:t>The Predictive Solution</a:t>
            </a:r>
            <a:endParaRPr lang="en-US" sz="2700" dirty="0"/>
          </a:p>
        </p:txBody>
      </p:sp>
      <p:sp>
        <p:nvSpPr>
          <p:cNvPr id="11" name="Text 9"/>
          <p:cNvSpPr/>
          <p:nvPr/>
        </p:nvSpPr>
        <p:spPr>
          <a:xfrm>
            <a:off x="7796093" y="5299591"/>
            <a:ext cx="5726787" cy="1555552"/>
          </a:xfrm>
          <a:prstGeom prst="rect">
            <a:avLst/>
          </a:prstGeom>
          <a:noFill/>
          <a:ln/>
        </p:spPr>
        <p:txBody>
          <a:bodyPr wrap="square" lIns="0" tIns="0" rIns="0" bIns="0" rtlCol="0" anchor="t"/>
          <a:lstStyle/>
          <a:p>
            <a:pPr marL="0" indent="0" algn="l">
              <a:lnSpc>
                <a:spcPts val="2450"/>
              </a:lnSpc>
              <a:buNone/>
            </a:pPr>
            <a:r>
              <a:rPr lang="en-US" sz="1850" b="1" dirty="0">
                <a:solidFill>
                  <a:srgbClr val="67534F"/>
                </a:solidFill>
                <a:latin typeface="Montserrat" pitchFamily="34" charset="0"/>
                <a:ea typeface="Montserrat" pitchFamily="34" charset="-122"/>
                <a:cs typeface="Montserrat" pitchFamily="34" charset="-120"/>
              </a:rPr>
              <a:t>Predictive Maintenance (Data-Driven):</a:t>
            </a:r>
            <a:r>
              <a:rPr lang="en-US" sz="1850" dirty="0">
                <a:solidFill>
                  <a:srgbClr val="67534F"/>
                </a:solidFill>
                <a:latin typeface="Montserrat" pitchFamily="34" charset="0"/>
                <a:ea typeface="Montserrat" pitchFamily="34" charset="-122"/>
                <a:cs typeface="Montserrat" pitchFamily="34" charset="-120"/>
              </a:rPr>
              <a:t> Leverages continuous condition monitoring via IoT sensors and advanced AI/ML algorithms to predict failures before they manifest, optimizing maintenance timing.</a:t>
            </a:r>
            <a:endParaRPr lang="en-US" sz="1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82930" y="458033"/>
            <a:ext cx="8728710" cy="622459"/>
          </a:xfrm>
          <a:prstGeom prst="rect">
            <a:avLst/>
          </a:prstGeom>
          <a:noFill/>
          <a:ln/>
        </p:spPr>
        <p:txBody>
          <a:bodyPr wrap="none" lIns="0" tIns="0" rIns="0" bIns="0" rtlCol="0" anchor="t"/>
          <a:lstStyle/>
          <a:p>
            <a:pPr marL="0" indent="0" algn="l">
              <a:lnSpc>
                <a:spcPts val="4900"/>
              </a:lnSpc>
              <a:buNone/>
            </a:pPr>
            <a:r>
              <a:rPr lang="en-US" sz="3750" dirty="0">
                <a:solidFill>
                  <a:srgbClr val="532418"/>
                </a:solidFill>
                <a:latin typeface="Marcellus" pitchFamily="34" charset="0"/>
                <a:ea typeface="Marcellus" pitchFamily="34" charset="-122"/>
                <a:cs typeface="Marcellus" pitchFamily="34" charset="-120"/>
              </a:rPr>
              <a:t>Problem Statement &amp; Project Objectives</a:t>
            </a:r>
            <a:endParaRPr lang="en-US" sz="3750" dirty="0"/>
          </a:p>
        </p:txBody>
      </p:sp>
      <p:sp>
        <p:nvSpPr>
          <p:cNvPr id="3" name="Text 1"/>
          <p:cNvSpPr/>
          <p:nvPr/>
        </p:nvSpPr>
        <p:spPr>
          <a:xfrm>
            <a:off x="582930" y="1413629"/>
            <a:ext cx="13464540" cy="432911"/>
          </a:xfrm>
          <a:prstGeom prst="rect">
            <a:avLst/>
          </a:prstGeom>
          <a:noFill/>
          <a:ln/>
        </p:spPr>
        <p:txBody>
          <a:bodyPr wrap="square" lIns="0" tIns="0" rIns="0" bIns="0" rtlCol="0" anchor="t"/>
          <a:lstStyle/>
          <a:p>
            <a:pPr marL="0" indent="0" algn="l">
              <a:lnSpc>
                <a:spcPts val="1700"/>
              </a:lnSpc>
              <a:buNone/>
            </a:pPr>
            <a:r>
              <a:rPr lang="en-US" sz="1300" dirty="0">
                <a:solidFill>
                  <a:srgbClr val="67534F"/>
                </a:solidFill>
                <a:latin typeface="Montserrat" pitchFamily="34" charset="0"/>
                <a:ea typeface="Montserrat" pitchFamily="34" charset="-122"/>
                <a:cs typeface="Montserrat" pitchFamily="34" charset="-120"/>
              </a:rPr>
              <a:t>The core challenge lies in the unpredictable nature of motor failures and the inefficiency of current maintenance strategies. This project addresses the lack of real-time, automated fault detection with a scalable solution.</a:t>
            </a:r>
            <a:endParaRPr lang="en-US" sz="1300" dirty="0"/>
          </a:p>
        </p:txBody>
      </p:sp>
      <p:sp>
        <p:nvSpPr>
          <p:cNvPr id="4" name="Text 2"/>
          <p:cNvSpPr/>
          <p:nvPr/>
        </p:nvSpPr>
        <p:spPr>
          <a:xfrm>
            <a:off x="582930" y="2200394"/>
            <a:ext cx="3175635" cy="373380"/>
          </a:xfrm>
          <a:prstGeom prst="rect">
            <a:avLst/>
          </a:prstGeom>
          <a:noFill/>
          <a:ln/>
        </p:spPr>
        <p:txBody>
          <a:bodyPr wrap="none" lIns="0" tIns="0" rIns="0" bIns="0" rtlCol="0" anchor="t"/>
          <a:lstStyle/>
          <a:p>
            <a:pPr marL="0" indent="0" algn="l">
              <a:lnSpc>
                <a:spcPts val="2900"/>
              </a:lnSpc>
              <a:buNone/>
            </a:pPr>
            <a:r>
              <a:rPr lang="en-US" sz="2250" dirty="0">
                <a:solidFill>
                  <a:srgbClr val="532418"/>
                </a:solidFill>
                <a:latin typeface="Marcellus" pitchFamily="34" charset="0"/>
                <a:ea typeface="Marcellus" pitchFamily="34" charset="-122"/>
                <a:cs typeface="Marcellus" pitchFamily="34" charset="-120"/>
              </a:rPr>
              <a:t>Key Problems Addressed</a:t>
            </a:r>
            <a:endParaRPr lang="en-US" sz="2250" dirty="0"/>
          </a:p>
        </p:txBody>
      </p:sp>
      <p:sp>
        <p:nvSpPr>
          <p:cNvPr id="5" name="Text 3"/>
          <p:cNvSpPr/>
          <p:nvPr/>
        </p:nvSpPr>
        <p:spPr>
          <a:xfrm>
            <a:off x="582930" y="2740343"/>
            <a:ext cx="6529149" cy="216456"/>
          </a:xfrm>
          <a:prstGeom prst="rect">
            <a:avLst/>
          </a:prstGeom>
          <a:noFill/>
          <a:ln/>
        </p:spPr>
        <p:txBody>
          <a:bodyPr wrap="none" lIns="0" tIns="0" rIns="0" bIns="0" rtlCol="0" anchor="t"/>
          <a:lstStyle/>
          <a:p>
            <a:pPr marL="342900" indent="-342900" algn="l">
              <a:lnSpc>
                <a:spcPts val="1700"/>
              </a:lnSpc>
              <a:buSzPct val="100000"/>
              <a:buChar char="•"/>
            </a:pPr>
            <a:r>
              <a:rPr lang="en-US" sz="1300" dirty="0">
                <a:solidFill>
                  <a:srgbClr val="67534F"/>
                </a:solidFill>
                <a:latin typeface="Montserrat" pitchFamily="34" charset="0"/>
                <a:ea typeface="Montserrat" pitchFamily="34" charset="-122"/>
                <a:cs typeface="Montserrat" pitchFamily="34" charset="-120"/>
              </a:rPr>
              <a:t>Unplanned motor failures causing costly downtime.</a:t>
            </a:r>
            <a:endParaRPr lang="en-US" sz="1300" dirty="0"/>
          </a:p>
        </p:txBody>
      </p:sp>
      <p:sp>
        <p:nvSpPr>
          <p:cNvPr id="6" name="Text 4"/>
          <p:cNvSpPr/>
          <p:nvPr/>
        </p:nvSpPr>
        <p:spPr>
          <a:xfrm>
            <a:off x="582930" y="3015020"/>
            <a:ext cx="6529149" cy="432911"/>
          </a:xfrm>
          <a:prstGeom prst="rect">
            <a:avLst/>
          </a:prstGeom>
          <a:noFill/>
          <a:ln/>
        </p:spPr>
        <p:txBody>
          <a:bodyPr wrap="square" lIns="0" tIns="0" rIns="0" bIns="0" rtlCol="0" anchor="t"/>
          <a:lstStyle/>
          <a:p>
            <a:pPr marL="342900" indent="-342900" algn="l">
              <a:lnSpc>
                <a:spcPts val="1700"/>
              </a:lnSpc>
              <a:buSzPct val="100000"/>
              <a:buChar char="•"/>
            </a:pPr>
            <a:r>
              <a:rPr lang="en-US" sz="1300" dirty="0">
                <a:solidFill>
                  <a:srgbClr val="67534F"/>
                </a:solidFill>
                <a:latin typeface="Montserrat" pitchFamily="34" charset="0"/>
                <a:ea typeface="Montserrat" pitchFamily="34" charset="-122"/>
                <a:cs typeface="Montserrat" pitchFamily="34" charset="-120"/>
              </a:rPr>
              <a:t>Preventive maintenance wasting resources and failing to prevent unexpected breakdowns.</a:t>
            </a:r>
            <a:endParaRPr lang="en-US" sz="1300" dirty="0"/>
          </a:p>
        </p:txBody>
      </p:sp>
      <p:sp>
        <p:nvSpPr>
          <p:cNvPr id="7" name="Text 5"/>
          <p:cNvSpPr/>
          <p:nvPr/>
        </p:nvSpPr>
        <p:spPr>
          <a:xfrm>
            <a:off x="582930" y="3506153"/>
            <a:ext cx="6529149" cy="216456"/>
          </a:xfrm>
          <a:prstGeom prst="rect">
            <a:avLst/>
          </a:prstGeom>
          <a:noFill/>
          <a:ln/>
        </p:spPr>
        <p:txBody>
          <a:bodyPr wrap="none" lIns="0" tIns="0" rIns="0" bIns="0" rtlCol="0" anchor="t"/>
          <a:lstStyle/>
          <a:p>
            <a:pPr marL="342900" indent="-342900" algn="l">
              <a:lnSpc>
                <a:spcPts val="1700"/>
              </a:lnSpc>
              <a:buSzPct val="100000"/>
              <a:buChar char="•"/>
            </a:pPr>
            <a:r>
              <a:rPr lang="en-US" sz="1300" dirty="0">
                <a:solidFill>
                  <a:srgbClr val="67534F"/>
                </a:solidFill>
                <a:latin typeface="Montserrat" pitchFamily="34" charset="0"/>
                <a:ea typeface="Montserrat" pitchFamily="34" charset="-122"/>
                <a:cs typeface="Montserrat" pitchFamily="34" charset="-120"/>
              </a:rPr>
              <a:t>Manual monitoring being time-consuming and prone to error.</a:t>
            </a:r>
            <a:endParaRPr lang="en-US" sz="1300" dirty="0"/>
          </a:p>
        </p:txBody>
      </p:sp>
      <p:sp>
        <p:nvSpPr>
          <p:cNvPr id="8" name="Text 6"/>
          <p:cNvSpPr/>
          <p:nvPr/>
        </p:nvSpPr>
        <p:spPr>
          <a:xfrm>
            <a:off x="582930" y="3780830"/>
            <a:ext cx="6529149" cy="216456"/>
          </a:xfrm>
          <a:prstGeom prst="rect">
            <a:avLst/>
          </a:prstGeom>
          <a:noFill/>
          <a:ln/>
        </p:spPr>
        <p:txBody>
          <a:bodyPr wrap="none" lIns="0" tIns="0" rIns="0" bIns="0" rtlCol="0" anchor="t"/>
          <a:lstStyle/>
          <a:p>
            <a:pPr marL="342900" indent="-342900" algn="l">
              <a:lnSpc>
                <a:spcPts val="1700"/>
              </a:lnSpc>
              <a:buSzPct val="100000"/>
              <a:buChar char="•"/>
            </a:pPr>
            <a:r>
              <a:rPr lang="en-US" sz="1300" dirty="0">
                <a:solidFill>
                  <a:srgbClr val="67534F"/>
                </a:solidFill>
                <a:latin typeface="Montserrat" pitchFamily="34" charset="0"/>
                <a:ea typeface="Montserrat" pitchFamily="34" charset="-122"/>
                <a:cs typeface="Montserrat" pitchFamily="34" charset="-120"/>
              </a:rPr>
              <a:t>Lack of real-time fault diagnosis and forecasting.</a:t>
            </a:r>
            <a:endParaRPr lang="en-US" sz="1300" dirty="0"/>
          </a:p>
        </p:txBody>
      </p:sp>
      <p:sp>
        <p:nvSpPr>
          <p:cNvPr id="9" name="Text 7"/>
          <p:cNvSpPr/>
          <p:nvPr/>
        </p:nvSpPr>
        <p:spPr>
          <a:xfrm>
            <a:off x="7525941" y="2200394"/>
            <a:ext cx="2873454" cy="373380"/>
          </a:xfrm>
          <a:prstGeom prst="rect">
            <a:avLst/>
          </a:prstGeom>
          <a:noFill/>
          <a:ln/>
        </p:spPr>
        <p:txBody>
          <a:bodyPr wrap="none" lIns="0" tIns="0" rIns="0" bIns="0" rtlCol="0" anchor="t"/>
          <a:lstStyle/>
          <a:p>
            <a:pPr marL="0" indent="0" algn="l">
              <a:lnSpc>
                <a:spcPts val="2900"/>
              </a:lnSpc>
              <a:buNone/>
            </a:pPr>
            <a:r>
              <a:rPr lang="en-US" sz="2250" dirty="0">
                <a:solidFill>
                  <a:srgbClr val="532418"/>
                </a:solidFill>
                <a:latin typeface="Marcellus" pitchFamily="34" charset="0"/>
                <a:ea typeface="Marcellus" pitchFamily="34" charset="-122"/>
                <a:cs typeface="Marcellus" pitchFamily="34" charset="-120"/>
              </a:rPr>
              <a:t>Project Objectives</a:t>
            </a:r>
            <a:endParaRPr lang="en-US" sz="2250" dirty="0"/>
          </a:p>
        </p:txBody>
      </p:sp>
      <p:sp>
        <p:nvSpPr>
          <p:cNvPr id="10" name="Shape 8"/>
          <p:cNvSpPr/>
          <p:nvPr/>
        </p:nvSpPr>
        <p:spPr>
          <a:xfrm>
            <a:off x="7525941" y="2761059"/>
            <a:ext cx="666274" cy="1027390"/>
          </a:xfrm>
          <a:prstGeom prst="roundRect">
            <a:avLst>
              <a:gd name="adj" fmla="val 360028"/>
            </a:avLst>
          </a:prstGeom>
          <a:solidFill>
            <a:srgbClr val="FFFFF4"/>
          </a:solidFill>
          <a:ln w="15240">
            <a:solidFill>
              <a:srgbClr val="FFE0CC"/>
            </a:solidFill>
            <a:prstDash val="solid"/>
          </a:ln>
        </p:spPr>
      </p:sp>
      <p:sp>
        <p:nvSpPr>
          <p:cNvPr id="11" name="Text 9"/>
          <p:cNvSpPr/>
          <p:nvPr/>
        </p:nvSpPr>
        <p:spPr>
          <a:xfrm>
            <a:off x="7734181" y="3112294"/>
            <a:ext cx="249793" cy="324802"/>
          </a:xfrm>
          <a:prstGeom prst="rect">
            <a:avLst/>
          </a:prstGeom>
          <a:noFill/>
          <a:ln/>
        </p:spPr>
        <p:txBody>
          <a:bodyPr wrap="none" lIns="0" tIns="0" rIns="0" bIns="0" rtlCol="0" anchor="t"/>
          <a:lstStyle/>
          <a:p>
            <a:pPr marL="0" indent="0" algn="l">
              <a:lnSpc>
                <a:spcPts val="1950"/>
              </a:lnSpc>
              <a:buNone/>
            </a:pPr>
            <a:r>
              <a:rPr lang="en-US" sz="1950" dirty="0">
                <a:solidFill>
                  <a:srgbClr val="67534F"/>
                </a:solidFill>
                <a:latin typeface="Marcellus" pitchFamily="34" charset="0"/>
                <a:ea typeface="Marcellus" pitchFamily="34" charset="-122"/>
                <a:cs typeface="Marcellus" pitchFamily="34" charset="-120"/>
              </a:rPr>
              <a:t>1</a:t>
            </a:r>
            <a:endParaRPr lang="en-US" sz="1950" dirty="0"/>
          </a:p>
        </p:txBody>
      </p:sp>
      <p:sp>
        <p:nvSpPr>
          <p:cNvPr id="12" name="Text 10"/>
          <p:cNvSpPr/>
          <p:nvPr/>
        </p:nvSpPr>
        <p:spPr>
          <a:xfrm>
            <a:off x="8358783" y="2927628"/>
            <a:ext cx="2394585" cy="311229"/>
          </a:xfrm>
          <a:prstGeom prst="rect">
            <a:avLst/>
          </a:prstGeom>
          <a:noFill/>
          <a:ln/>
        </p:spPr>
        <p:txBody>
          <a:bodyPr wrap="none" lIns="0" tIns="0" rIns="0" bIns="0" rtlCol="0" anchor="t"/>
          <a:lstStyle/>
          <a:p>
            <a:pPr marL="0" indent="0" algn="l">
              <a:lnSpc>
                <a:spcPts val="2450"/>
              </a:lnSpc>
              <a:buNone/>
            </a:pPr>
            <a:r>
              <a:rPr lang="en-US" sz="1850" dirty="0">
                <a:solidFill>
                  <a:srgbClr val="67534F"/>
                </a:solidFill>
                <a:latin typeface="Marcellus" pitchFamily="34" charset="0"/>
                <a:ea typeface="Marcellus" pitchFamily="34" charset="-122"/>
                <a:cs typeface="Marcellus" pitchFamily="34" charset="-120"/>
              </a:rPr>
              <a:t>Real-time Monitoring</a:t>
            </a:r>
            <a:endParaRPr lang="en-US" sz="1850" dirty="0"/>
          </a:p>
        </p:txBody>
      </p:sp>
      <p:sp>
        <p:nvSpPr>
          <p:cNvPr id="13" name="Text 11"/>
          <p:cNvSpPr/>
          <p:nvPr/>
        </p:nvSpPr>
        <p:spPr>
          <a:xfrm>
            <a:off x="8358783" y="3405426"/>
            <a:ext cx="5696307" cy="216456"/>
          </a:xfrm>
          <a:prstGeom prst="rect">
            <a:avLst/>
          </a:prstGeom>
          <a:noFill/>
          <a:ln/>
        </p:spPr>
        <p:txBody>
          <a:bodyPr wrap="none" lIns="0" tIns="0" rIns="0" bIns="0" rtlCol="0" anchor="t"/>
          <a:lstStyle/>
          <a:p>
            <a:pPr marL="0" indent="0" algn="l">
              <a:lnSpc>
                <a:spcPts val="1700"/>
              </a:lnSpc>
              <a:buNone/>
            </a:pPr>
            <a:r>
              <a:rPr lang="en-US" sz="1300" dirty="0">
                <a:solidFill>
                  <a:srgbClr val="67534F"/>
                </a:solidFill>
                <a:latin typeface="Montserrat" pitchFamily="34" charset="0"/>
                <a:ea typeface="Montserrat" pitchFamily="34" charset="-122"/>
                <a:cs typeface="Montserrat" pitchFamily="34" charset="-120"/>
              </a:rPr>
              <a:t>Monitor temperature, vibration, and voltage continuously.</a:t>
            </a:r>
            <a:endParaRPr lang="en-US" sz="1300" dirty="0"/>
          </a:p>
        </p:txBody>
      </p:sp>
      <p:sp>
        <p:nvSpPr>
          <p:cNvPr id="14" name="Shape 12"/>
          <p:cNvSpPr/>
          <p:nvPr/>
        </p:nvSpPr>
        <p:spPr>
          <a:xfrm>
            <a:off x="7525941" y="3955018"/>
            <a:ext cx="666274" cy="1027390"/>
          </a:xfrm>
          <a:prstGeom prst="roundRect">
            <a:avLst>
              <a:gd name="adj" fmla="val 360028"/>
            </a:avLst>
          </a:prstGeom>
          <a:solidFill>
            <a:srgbClr val="FFFFF4"/>
          </a:solidFill>
          <a:ln w="15240">
            <a:solidFill>
              <a:srgbClr val="FFE0CC"/>
            </a:solidFill>
            <a:prstDash val="solid"/>
          </a:ln>
        </p:spPr>
      </p:sp>
      <p:sp>
        <p:nvSpPr>
          <p:cNvPr id="15" name="Text 13"/>
          <p:cNvSpPr/>
          <p:nvPr/>
        </p:nvSpPr>
        <p:spPr>
          <a:xfrm>
            <a:off x="7734181" y="4306253"/>
            <a:ext cx="249793" cy="324802"/>
          </a:xfrm>
          <a:prstGeom prst="rect">
            <a:avLst/>
          </a:prstGeom>
          <a:noFill/>
          <a:ln/>
        </p:spPr>
        <p:txBody>
          <a:bodyPr wrap="none" lIns="0" tIns="0" rIns="0" bIns="0" rtlCol="0" anchor="t"/>
          <a:lstStyle/>
          <a:p>
            <a:pPr marL="0" indent="0" algn="l">
              <a:lnSpc>
                <a:spcPts val="1950"/>
              </a:lnSpc>
              <a:buNone/>
            </a:pPr>
            <a:r>
              <a:rPr lang="en-US" sz="1950" dirty="0">
                <a:solidFill>
                  <a:srgbClr val="67534F"/>
                </a:solidFill>
                <a:latin typeface="Marcellus" pitchFamily="34" charset="0"/>
                <a:ea typeface="Marcellus" pitchFamily="34" charset="-122"/>
                <a:cs typeface="Marcellus" pitchFamily="34" charset="-120"/>
              </a:rPr>
              <a:t>2</a:t>
            </a:r>
            <a:endParaRPr lang="en-US" sz="1950" dirty="0"/>
          </a:p>
        </p:txBody>
      </p:sp>
      <p:sp>
        <p:nvSpPr>
          <p:cNvPr id="16" name="Text 14"/>
          <p:cNvSpPr/>
          <p:nvPr/>
        </p:nvSpPr>
        <p:spPr>
          <a:xfrm>
            <a:off x="8358783" y="4121587"/>
            <a:ext cx="2486025" cy="311229"/>
          </a:xfrm>
          <a:prstGeom prst="rect">
            <a:avLst/>
          </a:prstGeom>
          <a:noFill/>
          <a:ln/>
        </p:spPr>
        <p:txBody>
          <a:bodyPr wrap="none" lIns="0" tIns="0" rIns="0" bIns="0" rtlCol="0" anchor="t"/>
          <a:lstStyle/>
          <a:p>
            <a:pPr marL="0" indent="0" algn="l">
              <a:lnSpc>
                <a:spcPts val="2450"/>
              </a:lnSpc>
              <a:buNone/>
            </a:pPr>
            <a:r>
              <a:rPr lang="en-US" sz="1850" dirty="0">
                <a:solidFill>
                  <a:srgbClr val="67534F"/>
                </a:solidFill>
                <a:latin typeface="Marcellus" pitchFamily="34" charset="0"/>
                <a:ea typeface="Marcellus" pitchFamily="34" charset="-122"/>
                <a:cs typeface="Marcellus" pitchFamily="34" charset="-120"/>
              </a:rPr>
              <a:t>Cloud Data Acquisition</a:t>
            </a:r>
            <a:endParaRPr lang="en-US" sz="1850" dirty="0"/>
          </a:p>
        </p:txBody>
      </p:sp>
      <p:sp>
        <p:nvSpPr>
          <p:cNvPr id="17" name="Text 15"/>
          <p:cNvSpPr/>
          <p:nvPr/>
        </p:nvSpPr>
        <p:spPr>
          <a:xfrm>
            <a:off x="8358783" y="4599384"/>
            <a:ext cx="5696307" cy="216456"/>
          </a:xfrm>
          <a:prstGeom prst="rect">
            <a:avLst/>
          </a:prstGeom>
          <a:noFill/>
          <a:ln/>
        </p:spPr>
        <p:txBody>
          <a:bodyPr wrap="none" lIns="0" tIns="0" rIns="0" bIns="0" rtlCol="0" anchor="t"/>
          <a:lstStyle/>
          <a:p>
            <a:pPr marL="0" indent="0" algn="l">
              <a:lnSpc>
                <a:spcPts val="1700"/>
              </a:lnSpc>
              <a:buNone/>
            </a:pPr>
            <a:r>
              <a:rPr lang="en-US" sz="1300" dirty="0">
                <a:solidFill>
                  <a:srgbClr val="67534F"/>
                </a:solidFill>
                <a:latin typeface="Montserrat" pitchFamily="34" charset="0"/>
                <a:ea typeface="Montserrat" pitchFamily="34" charset="-122"/>
                <a:cs typeface="Montserrat" pitchFamily="34" charset="-120"/>
              </a:rPr>
              <a:t>Upload sensor data securely to Google Sheets for storage.</a:t>
            </a:r>
            <a:endParaRPr lang="en-US" sz="1300" dirty="0"/>
          </a:p>
        </p:txBody>
      </p:sp>
      <p:sp>
        <p:nvSpPr>
          <p:cNvPr id="18" name="Shape 16"/>
          <p:cNvSpPr/>
          <p:nvPr/>
        </p:nvSpPr>
        <p:spPr>
          <a:xfrm>
            <a:off x="7525941" y="5148977"/>
            <a:ext cx="666274" cy="1027390"/>
          </a:xfrm>
          <a:prstGeom prst="roundRect">
            <a:avLst>
              <a:gd name="adj" fmla="val 360028"/>
            </a:avLst>
          </a:prstGeom>
          <a:solidFill>
            <a:srgbClr val="FFFFF4"/>
          </a:solidFill>
          <a:ln w="15240">
            <a:solidFill>
              <a:srgbClr val="FFE0CC"/>
            </a:solidFill>
            <a:prstDash val="solid"/>
          </a:ln>
        </p:spPr>
      </p:sp>
      <p:sp>
        <p:nvSpPr>
          <p:cNvPr id="19" name="Text 17"/>
          <p:cNvSpPr/>
          <p:nvPr/>
        </p:nvSpPr>
        <p:spPr>
          <a:xfrm>
            <a:off x="7734181" y="5500211"/>
            <a:ext cx="249793" cy="324802"/>
          </a:xfrm>
          <a:prstGeom prst="rect">
            <a:avLst/>
          </a:prstGeom>
          <a:noFill/>
          <a:ln/>
        </p:spPr>
        <p:txBody>
          <a:bodyPr wrap="none" lIns="0" tIns="0" rIns="0" bIns="0" rtlCol="0" anchor="t"/>
          <a:lstStyle/>
          <a:p>
            <a:pPr marL="0" indent="0" algn="l">
              <a:lnSpc>
                <a:spcPts val="1950"/>
              </a:lnSpc>
              <a:buNone/>
            </a:pPr>
            <a:r>
              <a:rPr lang="en-US" sz="1950" dirty="0">
                <a:solidFill>
                  <a:srgbClr val="67534F"/>
                </a:solidFill>
                <a:latin typeface="Marcellus" pitchFamily="34" charset="0"/>
                <a:ea typeface="Marcellus" pitchFamily="34" charset="-122"/>
                <a:cs typeface="Marcellus" pitchFamily="34" charset="-120"/>
              </a:rPr>
              <a:t>3</a:t>
            </a:r>
            <a:endParaRPr lang="en-US" sz="1950" dirty="0"/>
          </a:p>
        </p:txBody>
      </p:sp>
      <p:sp>
        <p:nvSpPr>
          <p:cNvPr id="20" name="Text 18"/>
          <p:cNvSpPr/>
          <p:nvPr/>
        </p:nvSpPr>
        <p:spPr>
          <a:xfrm>
            <a:off x="8358783" y="5315545"/>
            <a:ext cx="2524482" cy="311229"/>
          </a:xfrm>
          <a:prstGeom prst="rect">
            <a:avLst/>
          </a:prstGeom>
          <a:noFill/>
          <a:ln/>
        </p:spPr>
        <p:txBody>
          <a:bodyPr wrap="none" lIns="0" tIns="0" rIns="0" bIns="0" rtlCol="0" anchor="t"/>
          <a:lstStyle/>
          <a:p>
            <a:pPr marL="0" indent="0" algn="l">
              <a:lnSpc>
                <a:spcPts val="2450"/>
              </a:lnSpc>
              <a:buNone/>
            </a:pPr>
            <a:r>
              <a:rPr lang="en-US" sz="1850" dirty="0">
                <a:solidFill>
                  <a:srgbClr val="67534F"/>
                </a:solidFill>
                <a:latin typeface="Marcellus" pitchFamily="34" charset="0"/>
                <a:ea typeface="Marcellus" pitchFamily="34" charset="-122"/>
                <a:cs typeface="Marcellus" pitchFamily="34" charset="-120"/>
              </a:rPr>
              <a:t>ML Anomaly Detection</a:t>
            </a:r>
            <a:endParaRPr lang="en-US" sz="1850" dirty="0"/>
          </a:p>
        </p:txBody>
      </p:sp>
      <p:sp>
        <p:nvSpPr>
          <p:cNvPr id="21" name="Text 19"/>
          <p:cNvSpPr/>
          <p:nvPr/>
        </p:nvSpPr>
        <p:spPr>
          <a:xfrm>
            <a:off x="8358783" y="5793343"/>
            <a:ext cx="5696307" cy="216456"/>
          </a:xfrm>
          <a:prstGeom prst="rect">
            <a:avLst/>
          </a:prstGeom>
          <a:noFill/>
          <a:ln/>
        </p:spPr>
        <p:txBody>
          <a:bodyPr wrap="none" lIns="0" tIns="0" rIns="0" bIns="0" rtlCol="0" anchor="t"/>
          <a:lstStyle/>
          <a:p>
            <a:pPr marL="0" indent="0" algn="l">
              <a:lnSpc>
                <a:spcPts val="1700"/>
              </a:lnSpc>
              <a:buNone/>
            </a:pPr>
            <a:r>
              <a:rPr lang="en-US" sz="1300" dirty="0">
                <a:solidFill>
                  <a:srgbClr val="67534F"/>
                </a:solidFill>
                <a:latin typeface="Montserrat" pitchFamily="34" charset="0"/>
                <a:ea typeface="Montserrat" pitchFamily="34" charset="-122"/>
                <a:cs typeface="Montserrat" pitchFamily="34" charset="-120"/>
              </a:rPr>
              <a:t>Apply Machine Learning algorithms for fault prediction.</a:t>
            </a:r>
            <a:endParaRPr lang="en-US" sz="1300" dirty="0"/>
          </a:p>
        </p:txBody>
      </p:sp>
      <p:sp>
        <p:nvSpPr>
          <p:cNvPr id="22" name="Shape 20"/>
          <p:cNvSpPr/>
          <p:nvPr/>
        </p:nvSpPr>
        <p:spPr>
          <a:xfrm>
            <a:off x="7525941" y="6342936"/>
            <a:ext cx="666274" cy="1243846"/>
          </a:xfrm>
          <a:prstGeom prst="roundRect">
            <a:avLst>
              <a:gd name="adj" fmla="val 360028"/>
            </a:avLst>
          </a:prstGeom>
          <a:solidFill>
            <a:srgbClr val="FFFFF4"/>
          </a:solidFill>
          <a:ln w="15240">
            <a:solidFill>
              <a:srgbClr val="FFE0CC"/>
            </a:solidFill>
            <a:prstDash val="solid"/>
          </a:ln>
        </p:spPr>
      </p:sp>
      <p:sp>
        <p:nvSpPr>
          <p:cNvPr id="23" name="Text 21"/>
          <p:cNvSpPr/>
          <p:nvPr/>
        </p:nvSpPr>
        <p:spPr>
          <a:xfrm>
            <a:off x="7734181" y="6802398"/>
            <a:ext cx="249793" cy="324802"/>
          </a:xfrm>
          <a:prstGeom prst="rect">
            <a:avLst/>
          </a:prstGeom>
          <a:noFill/>
          <a:ln/>
        </p:spPr>
        <p:txBody>
          <a:bodyPr wrap="none" lIns="0" tIns="0" rIns="0" bIns="0" rtlCol="0" anchor="t"/>
          <a:lstStyle/>
          <a:p>
            <a:pPr marL="0" indent="0" algn="l">
              <a:lnSpc>
                <a:spcPts val="1950"/>
              </a:lnSpc>
              <a:buNone/>
            </a:pPr>
            <a:r>
              <a:rPr lang="en-US" sz="1950" dirty="0">
                <a:solidFill>
                  <a:srgbClr val="67534F"/>
                </a:solidFill>
                <a:latin typeface="Marcellus" pitchFamily="34" charset="0"/>
                <a:ea typeface="Marcellus" pitchFamily="34" charset="-122"/>
                <a:cs typeface="Marcellus" pitchFamily="34" charset="-120"/>
              </a:rPr>
              <a:t>4</a:t>
            </a:r>
            <a:endParaRPr lang="en-US" sz="1950" dirty="0"/>
          </a:p>
        </p:txBody>
      </p:sp>
      <p:sp>
        <p:nvSpPr>
          <p:cNvPr id="24" name="Text 22"/>
          <p:cNvSpPr/>
          <p:nvPr/>
        </p:nvSpPr>
        <p:spPr>
          <a:xfrm>
            <a:off x="8358783" y="6509504"/>
            <a:ext cx="2394585" cy="311229"/>
          </a:xfrm>
          <a:prstGeom prst="rect">
            <a:avLst/>
          </a:prstGeom>
          <a:noFill/>
          <a:ln/>
        </p:spPr>
        <p:txBody>
          <a:bodyPr wrap="none" lIns="0" tIns="0" rIns="0" bIns="0" rtlCol="0" anchor="t"/>
          <a:lstStyle/>
          <a:p>
            <a:pPr marL="0" indent="0" algn="l">
              <a:lnSpc>
                <a:spcPts val="2450"/>
              </a:lnSpc>
              <a:buNone/>
            </a:pPr>
            <a:r>
              <a:rPr lang="en-US" sz="1850" dirty="0">
                <a:solidFill>
                  <a:srgbClr val="67534F"/>
                </a:solidFill>
                <a:latin typeface="Marcellus" pitchFamily="34" charset="0"/>
                <a:ea typeface="Marcellus" pitchFamily="34" charset="-122"/>
                <a:cs typeface="Marcellus" pitchFamily="34" charset="-120"/>
              </a:rPr>
              <a:t>Visualization &amp; Alerts</a:t>
            </a:r>
            <a:endParaRPr lang="en-US" sz="1850" dirty="0"/>
          </a:p>
        </p:txBody>
      </p:sp>
      <p:sp>
        <p:nvSpPr>
          <p:cNvPr id="25" name="Text 23"/>
          <p:cNvSpPr/>
          <p:nvPr/>
        </p:nvSpPr>
        <p:spPr>
          <a:xfrm>
            <a:off x="8358783" y="6987302"/>
            <a:ext cx="5696307" cy="432911"/>
          </a:xfrm>
          <a:prstGeom prst="rect">
            <a:avLst/>
          </a:prstGeom>
          <a:noFill/>
          <a:ln/>
        </p:spPr>
        <p:txBody>
          <a:bodyPr wrap="square" lIns="0" tIns="0" rIns="0" bIns="0" rtlCol="0" anchor="t"/>
          <a:lstStyle/>
          <a:p>
            <a:pPr marL="0" indent="0" algn="l">
              <a:lnSpc>
                <a:spcPts val="1700"/>
              </a:lnSpc>
              <a:buNone/>
            </a:pPr>
            <a:r>
              <a:rPr lang="en-US" sz="1300" dirty="0">
                <a:solidFill>
                  <a:srgbClr val="67534F"/>
                </a:solidFill>
                <a:latin typeface="Montserrat" pitchFamily="34" charset="0"/>
                <a:ea typeface="Montserrat" pitchFamily="34" charset="-122"/>
                <a:cs typeface="Montserrat" pitchFamily="34" charset="-120"/>
              </a:rPr>
              <a:t>Develop a web dashboard for real-time visualization and maintenance alerts.</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19244" y="486608"/>
            <a:ext cx="8087082" cy="661273"/>
          </a:xfrm>
          <a:prstGeom prst="rect">
            <a:avLst/>
          </a:prstGeom>
          <a:noFill/>
          <a:ln/>
        </p:spPr>
        <p:txBody>
          <a:bodyPr wrap="none" lIns="0" tIns="0" rIns="0" bIns="0" rtlCol="0" anchor="t"/>
          <a:lstStyle/>
          <a:p>
            <a:pPr marL="0" indent="0" algn="l">
              <a:lnSpc>
                <a:spcPts val="5200"/>
              </a:lnSpc>
              <a:buNone/>
            </a:pPr>
            <a:r>
              <a:rPr lang="en-US" sz="4000" dirty="0">
                <a:solidFill>
                  <a:srgbClr val="532418"/>
                </a:solidFill>
                <a:latin typeface="Marcellus" pitchFamily="34" charset="0"/>
                <a:ea typeface="Marcellus" pitchFamily="34" charset="-122"/>
                <a:cs typeface="Marcellus" pitchFamily="34" charset="-120"/>
              </a:rPr>
              <a:t>System Architecture and Data Flow</a:t>
            </a:r>
            <a:endParaRPr lang="en-US" sz="4000" dirty="0"/>
          </a:p>
        </p:txBody>
      </p:sp>
      <p:sp>
        <p:nvSpPr>
          <p:cNvPr id="3" name="Text 1"/>
          <p:cNvSpPr/>
          <p:nvPr/>
        </p:nvSpPr>
        <p:spPr>
          <a:xfrm>
            <a:off x="619244" y="1501735"/>
            <a:ext cx="13391912" cy="459819"/>
          </a:xfrm>
          <a:prstGeom prst="rect">
            <a:avLst/>
          </a:prstGeom>
          <a:noFill/>
          <a:ln/>
        </p:spPr>
        <p:txBody>
          <a:bodyPr wrap="square" lIns="0" tIns="0" rIns="0" bIns="0" rtlCol="0" anchor="t"/>
          <a:lstStyle/>
          <a:p>
            <a:pPr marL="0" indent="0" algn="l">
              <a:lnSpc>
                <a:spcPts val="1800"/>
              </a:lnSpc>
              <a:buNone/>
            </a:pPr>
            <a:r>
              <a:rPr lang="en-US" sz="1350" dirty="0">
                <a:solidFill>
                  <a:srgbClr val="67534F"/>
                </a:solidFill>
                <a:latin typeface="Montserrat" pitchFamily="34" charset="0"/>
                <a:ea typeface="Montserrat" pitchFamily="34" charset="-122"/>
                <a:cs typeface="Montserrat" pitchFamily="34" charset="-120"/>
              </a:rPr>
              <a:t>The system is divided into four main layers: Data Acquisition, IoT Processing, Cloud/Data Management, and Intelligence/Application. This layered approach ensures robust, scalable data handling and analysis.</a:t>
            </a:r>
            <a:endParaRPr lang="en-US" sz="1350" dirty="0"/>
          </a:p>
        </p:txBody>
      </p:sp>
      <p:pic>
        <p:nvPicPr>
          <p:cNvPr id="4" name="Image 0" descr="preencoded.png"/>
          <p:cNvPicPr>
            <a:picLocks noChangeAspect="1"/>
          </p:cNvPicPr>
          <p:nvPr/>
        </p:nvPicPr>
        <p:blipFill>
          <a:blip r:embed="rId3"/>
          <a:stretch>
            <a:fillRect/>
          </a:stretch>
        </p:blipFill>
        <p:spPr>
          <a:xfrm>
            <a:off x="674370" y="2160627"/>
            <a:ext cx="13281541" cy="5727383"/>
          </a:xfrm>
          <a:prstGeom prst="rect">
            <a:avLst/>
          </a:prstGeom>
        </p:spPr>
      </p:pic>
      <p:sp>
        <p:nvSpPr>
          <p:cNvPr id="5" name="Text 2"/>
          <p:cNvSpPr/>
          <p:nvPr/>
        </p:nvSpPr>
        <p:spPr>
          <a:xfrm>
            <a:off x="1568005" y="6765055"/>
            <a:ext cx="4064436" cy="450302"/>
          </a:xfrm>
          <a:prstGeom prst="rect">
            <a:avLst/>
          </a:prstGeom>
          <a:noFill/>
          <a:ln/>
        </p:spPr>
        <p:txBody>
          <a:bodyPr wrap="none" lIns="0" tIns="0" rIns="0" bIns="0" rtlCol="0" anchor="t"/>
          <a:lstStyle/>
          <a:p>
            <a:pPr marL="0" indent="0" algn="l">
              <a:lnSpc>
                <a:spcPts val="2000"/>
              </a:lnSpc>
              <a:buNone/>
            </a:pPr>
            <a:r>
              <a:rPr lang="en-US" sz="1550" dirty="0">
                <a:solidFill>
                  <a:srgbClr val="000000"/>
                </a:solidFill>
                <a:latin typeface="Marcellus" pitchFamily="34" charset="0"/>
                <a:ea typeface="Marcellus" pitchFamily="34" charset="-122"/>
                <a:cs typeface="Marcellus" pitchFamily="34" charset="-120"/>
              </a:rPr>
              <a:t>Intelligence &amp; Application</a:t>
            </a:r>
            <a:endParaRPr lang="en-US" sz="1550" dirty="0"/>
          </a:p>
        </p:txBody>
      </p:sp>
      <p:sp>
        <p:nvSpPr>
          <p:cNvPr id="6" name="Text 3"/>
          <p:cNvSpPr/>
          <p:nvPr/>
        </p:nvSpPr>
        <p:spPr>
          <a:xfrm>
            <a:off x="1568005" y="5439259"/>
            <a:ext cx="3465149" cy="450302"/>
          </a:xfrm>
          <a:prstGeom prst="rect">
            <a:avLst/>
          </a:prstGeom>
          <a:noFill/>
          <a:ln/>
        </p:spPr>
        <p:txBody>
          <a:bodyPr wrap="none" lIns="0" tIns="0" rIns="0" bIns="0" rtlCol="0" anchor="t"/>
          <a:lstStyle/>
          <a:p>
            <a:pPr marL="0" indent="0" algn="l">
              <a:lnSpc>
                <a:spcPts val="2000"/>
              </a:lnSpc>
              <a:buNone/>
            </a:pPr>
            <a:r>
              <a:rPr lang="en-US" sz="1550" dirty="0">
                <a:solidFill>
                  <a:srgbClr val="000000"/>
                </a:solidFill>
                <a:latin typeface="Marcellus" pitchFamily="34" charset="0"/>
                <a:ea typeface="Marcellus" pitchFamily="34" charset="-122"/>
                <a:cs typeface="Marcellus" pitchFamily="34" charset="-120"/>
              </a:rPr>
              <a:t>Data Logging</a:t>
            </a:r>
            <a:endParaRPr lang="en-US" sz="1550" dirty="0"/>
          </a:p>
        </p:txBody>
      </p:sp>
      <p:sp>
        <p:nvSpPr>
          <p:cNvPr id="7" name="Text 4"/>
          <p:cNvSpPr/>
          <p:nvPr/>
        </p:nvSpPr>
        <p:spPr>
          <a:xfrm>
            <a:off x="1568005" y="4126855"/>
            <a:ext cx="3465149" cy="450302"/>
          </a:xfrm>
          <a:prstGeom prst="rect">
            <a:avLst/>
          </a:prstGeom>
          <a:noFill/>
          <a:ln/>
        </p:spPr>
        <p:txBody>
          <a:bodyPr wrap="none" lIns="0" tIns="0" rIns="0" bIns="0" rtlCol="0" anchor="t"/>
          <a:lstStyle/>
          <a:p>
            <a:pPr marL="0" indent="0" algn="l">
              <a:lnSpc>
                <a:spcPts val="2000"/>
              </a:lnSpc>
              <a:buNone/>
            </a:pPr>
            <a:r>
              <a:rPr lang="en-US" sz="1550" dirty="0">
                <a:solidFill>
                  <a:srgbClr val="000000"/>
                </a:solidFill>
                <a:latin typeface="Marcellus" pitchFamily="34" charset="0"/>
                <a:ea typeface="Marcellus" pitchFamily="34" charset="-122"/>
                <a:cs typeface="Marcellus" pitchFamily="34" charset="-120"/>
              </a:rPr>
              <a:t>IoT Processing</a:t>
            </a:r>
            <a:endParaRPr lang="en-US" sz="1550" dirty="0"/>
          </a:p>
        </p:txBody>
      </p:sp>
      <p:sp>
        <p:nvSpPr>
          <p:cNvPr id="8" name="Text 5"/>
          <p:cNvSpPr/>
          <p:nvPr/>
        </p:nvSpPr>
        <p:spPr>
          <a:xfrm>
            <a:off x="1568005" y="2801059"/>
            <a:ext cx="3465149" cy="450302"/>
          </a:xfrm>
          <a:prstGeom prst="rect">
            <a:avLst/>
          </a:prstGeom>
          <a:noFill/>
          <a:ln/>
        </p:spPr>
        <p:txBody>
          <a:bodyPr wrap="none" lIns="0" tIns="0" rIns="0" bIns="0" rtlCol="0" anchor="t"/>
          <a:lstStyle/>
          <a:p>
            <a:pPr marL="0" indent="0" algn="l">
              <a:lnSpc>
                <a:spcPts val="2000"/>
              </a:lnSpc>
              <a:buNone/>
            </a:pPr>
            <a:r>
              <a:rPr lang="en-US" sz="1550" dirty="0">
                <a:solidFill>
                  <a:srgbClr val="000000"/>
                </a:solidFill>
                <a:latin typeface="Marcellus" pitchFamily="34" charset="0"/>
                <a:ea typeface="Marcellus" pitchFamily="34" charset="-122"/>
                <a:cs typeface="Marcellus" pitchFamily="34" charset="-120"/>
              </a:rPr>
              <a:t>Data Acquisition</a:t>
            </a:r>
            <a:endParaRPr lang="en-US" sz="1550" dirty="0"/>
          </a:p>
        </p:txBody>
      </p:sp>
      <p:sp>
        <p:nvSpPr>
          <p:cNvPr id="9" name="Text 6"/>
          <p:cNvSpPr/>
          <p:nvPr/>
        </p:nvSpPr>
        <p:spPr>
          <a:xfrm>
            <a:off x="619244" y="8087082"/>
            <a:ext cx="13391912" cy="459819"/>
          </a:xfrm>
          <a:prstGeom prst="rect">
            <a:avLst/>
          </a:prstGeom>
          <a:noFill/>
          <a:ln/>
        </p:spPr>
        <p:txBody>
          <a:bodyPr wrap="square" lIns="0" tIns="0" rIns="0" bIns="0" rtlCol="0" anchor="t"/>
          <a:lstStyle/>
          <a:p>
            <a:pPr marL="0" indent="0" algn="l">
              <a:lnSpc>
                <a:spcPts val="1800"/>
              </a:lnSpc>
              <a:buNone/>
            </a:pPr>
            <a:r>
              <a:rPr lang="en-US" sz="1350" dirty="0">
                <a:solidFill>
                  <a:srgbClr val="67534F"/>
                </a:solidFill>
                <a:latin typeface="Montserrat" pitchFamily="34" charset="0"/>
                <a:ea typeface="Montserrat" pitchFamily="34" charset="-122"/>
                <a:cs typeface="Montserrat" pitchFamily="34" charset="-120"/>
              </a:rPr>
              <a:t>The NodeMCU ESP8266 acts as the core gateway, collecting data from sensors (LM35/DS18B20 for Temperature, ADXL345 for Vibration, ZMPT101B for Voltage) and transmitting it via Wi-Fi to the cloud storage (Google Sheets). This cloud data then feeds the ML model for continuous prediction.</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06041" y="1198245"/>
            <a:ext cx="12379523" cy="754023"/>
          </a:xfrm>
          <a:prstGeom prst="rect">
            <a:avLst/>
          </a:prstGeom>
          <a:noFill/>
          <a:ln/>
        </p:spPr>
        <p:txBody>
          <a:bodyPr wrap="none" lIns="0" tIns="0" rIns="0" bIns="0" rtlCol="0" anchor="t"/>
          <a:lstStyle/>
          <a:p>
            <a:pPr marL="0" indent="0" algn="l">
              <a:lnSpc>
                <a:spcPts val="5900"/>
              </a:lnSpc>
              <a:buNone/>
            </a:pPr>
            <a:r>
              <a:rPr lang="en-US" sz="4550" dirty="0">
                <a:solidFill>
                  <a:srgbClr val="532418"/>
                </a:solidFill>
                <a:latin typeface="Marcellus" pitchFamily="34" charset="0"/>
                <a:ea typeface="Marcellus" pitchFamily="34" charset="-122"/>
                <a:cs typeface="Marcellus" pitchFamily="34" charset="-120"/>
              </a:rPr>
              <a:t>Component Selection and Sensor Specifications</a:t>
            </a:r>
            <a:endParaRPr lang="en-US" sz="4550" dirty="0"/>
          </a:p>
        </p:txBody>
      </p:sp>
      <p:sp>
        <p:nvSpPr>
          <p:cNvPr id="3" name="Text 1"/>
          <p:cNvSpPr/>
          <p:nvPr/>
        </p:nvSpPr>
        <p:spPr>
          <a:xfrm>
            <a:off x="706041" y="2355771"/>
            <a:ext cx="13218319" cy="524589"/>
          </a:xfrm>
          <a:prstGeom prst="rect">
            <a:avLst/>
          </a:prstGeom>
          <a:noFill/>
          <a:ln/>
        </p:spPr>
        <p:txBody>
          <a:bodyPr wrap="squar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Choosing the right sensors is fundamental for effective condition monitoring. We selected low-cost components that provide reliable data for identifying key motor fault indicators: thermal stress, mechanical issues, and electrical supply quality.</a:t>
            </a:r>
            <a:endParaRPr lang="en-US" sz="1550" dirty="0"/>
          </a:p>
        </p:txBody>
      </p:sp>
      <p:sp>
        <p:nvSpPr>
          <p:cNvPr id="4" name="Shape 2"/>
          <p:cNvSpPr/>
          <p:nvPr/>
        </p:nvSpPr>
        <p:spPr>
          <a:xfrm>
            <a:off x="706041" y="3107293"/>
            <a:ext cx="13218319" cy="3924062"/>
          </a:xfrm>
          <a:prstGeom prst="roundRect">
            <a:avLst>
              <a:gd name="adj" fmla="val 2159"/>
            </a:avLst>
          </a:prstGeom>
          <a:noFill/>
          <a:ln w="7620">
            <a:solidFill>
              <a:srgbClr val="000000">
                <a:alpha val="8000"/>
              </a:srgbClr>
            </a:solidFill>
            <a:prstDash val="solid"/>
          </a:ln>
        </p:spPr>
      </p:sp>
      <p:sp>
        <p:nvSpPr>
          <p:cNvPr id="5" name="Shape 3"/>
          <p:cNvSpPr/>
          <p:nvPr/>
        </p:nvSpPr>
        <p:spPr>
          <a:xfrm>
            <a:off x="713661" y="3114913"/>
            <a:ext cx="13203079" cy="519470"/>
          </a:xfrm>
          <a:prstGeom prst="rect">
            <a:avLst/>
          </a:prstGeom>
          <a:solidFill>
            <a:srgbClr val="FFFFFF">
              <a:alpha val="4000"/>
            </a:srgbClr>
          </a:solidFill>
          <a:ln/>
        </p:spPr>
      </p:sp>
      <p:sp>
        <p:nvSpPr>
          <p:cNvPr id="6" name="Text 4"/>
          <p:cNvSpPr/>
          <p:nvPr/>
        </p:nvSpPr>
        <p:spPr>
          <a:xfrm>
            <a:off x="915591" y="3243501"/>
            <a:ext cx="2233374"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Sensor/Component</a:t>
            </a:r>
            <a:endParaRPr lang="en-US" sz="1550" dirty="0"/>
          </a:p>
        </p:txBody>
      </p:sp>
      <p:sp>
        <p:nvSpPr>
          <p:cNvPr id="7" name="Text 5"/>
          <p:cNvSpPr/>
          <p:nvPr/>
        </p:nvSpPr>
        <p:spPr>
          <a:xfrm>
            <a:off x="3559969" y="3243501"/>
            <a:ext cx="2229564"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Parameter Measured</a:t>
            </a:r>
            <a:endParaRPr lang="en-US" sz="1550" dirty="0"/>
          </a:p>
        </p:txBody>
      </p:sp>
      <p:sp>
        <p:nvSpPr>
          <p:cNvPr id="8" name="Text 6"/>
          <p:cNvSpPr/>
          <p:nvPr/>
        </p:nvSpPr>
        <p:spPr>
          <a:xfrm>
            <a:off x="6200537" y="3243501"/>
            <a:ext cx="3549848"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Typical Range / Function</a:t>
            </a:r>
            <a:endParaRPr lang="en-US" sz="1550" dirty="0"/>
          </a:p>
        </p:txBody>
      </p:sp>
      <p:sp>
        <p:nvSpPr>
          <p:cNvPr id="9" name="Text 7"/>
          <p:cNvSpPr/>
          <p:nvPr/>
        </p:nvSpPr>
        <p:spPr>
          <a:xfrm>
            <a:off x="10161389" y="3243501"/>
            <a:ext cx="3553658"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Motor Application Indicator</a:t>
            </a:r>
            <a:endParaRPr lang="en-US" sz="1550" dirty="0"/>
          </a:p>
        </p:txBody>
      </p:sp>
      <p:sp>
        <p:nvSpPr>
          <p:cNvPr id="10" name="Shape 8"/>
          <p:cNvSpPr/>
          <p:nvPr/>
        </p:nvSpPr>
        <p:spPr>
          <a:xfrm>
            <a:off x="713661" y="3634383"/>
            <a:ext cx="13203079" cy="781764"/>
          </a:xfrm>
          <a:prstGeom prst="rect">
            <a:avLst/>
          </a:prstGeom>
          <a:solidFill>
            <a:srgbClr val="000000">
              <a:alpha val="4000"/>
            </a:srgbClr>
          </a:solidFill>
          <a:ln/>
        </p:spPr>
      </p:sp>
      <p:sp>
        <p:nvSpPr>
          <p:cNvPr id="11" name="Text 9"/>
          <p:cNvSpPr/>
          <p:nvPr/>
        </p:nvSpPr>
        <p:spPr>
          <a:xfrm>
            <a:off x="915591" y="3762970"/>
            <a:ext cx="2233374"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LM35 / DS18B20</a:t>
            </a:r>
            <a:endParaRPr lang="en-US" sz="1550" dirty="0"/>
          </a:p>
        </p:txBody>
      </p:sp>
      <p:sp>
        <p:nvSpPr>
          <p:cNvPr id="12" name="Text 10"/>
          <p:cNvSpPr/>
          <p:nvPr/>
        </p:nvSpPr>
        <p:spPr>
          <a:xfrm>
            <a:off x="3559969" y="3762970"/>
            <a:ext cx="2229564"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Temperature</a:t>
            </a:r>
            <a:endParaRPr lang="en-US" sz="1550" dirty="0"/>
          </a:p>
        </p:txBody>
      </p:sp>
      <p:sp>
        <p:nvSpPr>
          <p:cNvPr id="13" name="Text 11"/>
          <p:cNvSpPr/>
          <p:nvPr/>
        </p:nvSpPr>
        <p:spPr>
          <a:xfrm>
            <a:off x="6200537" y="3762970"/>
            <a:ext cx="3549848"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-55°C to 150°C</a:t>
            </a:r>
            <a:endParaRPr lang="en-US" sz="1550" dirty="0"/>
          </a:p>
        </p:txBody>
      </p:sp>
      <p:sp>
        <p:nvSpPr>
          <p:cNvPr id="14" name="Text 12"/>
          <p:cNvSpPr/>
          <p:nvPr/>
        </p:nvSpPr>
        <p:spPr>
          <a:xfrm>
            <a:off x="10161389" y="3762970"/>
            <a:ext cx="3553658" cy="524589"/>
          </a:xfrm>
          <a:prstGeom prst="rect">
            <a:avLst/>
          </a:prstGeom>
          <a:noFill/>
          <a:ln/>
        </p:spPr>
        <p:txBody>
          <a:bodyPr wrap="squar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Detects overheating due to friction or electrical faults.</a:t>
            </a:r>
            <a:endParaRPr lang="en-US" sz="1550" dirty="0"/>
          </a:p>
        </p:txBody>
      </p:sp>
      <p:sp>
        <p:nvSpPr>
          <p:cNvPr id="15" name="Shape 13"/>
          <p:cNvSpPr/>
          <p:nvPr/>
        </p:nvSpPr>
        <p:spPr>
          <a:xfrm>
            <a:off x="713661" y="4416147"/>
            <a:ext cx="13203079" cy="1044059"/>
          </a:xfrm>
          <a:prstGeom prst="rect">
            <a:avLst/>
          </a:prstGeom>
          <a:solidFill>
            <a:srgbClr val="FFFFFF">
              <a:alpha val="4000"/>
            </a:srgbClr>
          </a:solidFill>
          <a:ln/>
        </p:spPr>
      </p:sp>
      <p:sp>
        <p:nvSpPr>
          <p:cNvPr id="16" name="Text 14"/>
          <p:cNvSpPr/>
          <p:nvPr/>
        </p:nvSpPr>
        <p:spPr>
          <a:xfrm>
            <a:off x="915591" y="4544735"/>
            <a:ext cx="2233374"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ADXL345</a:t>
            </a:r>
            <a:endParaRPr lang="en-US" sz="1550" dirty="0"/>
          </a:p>
        </p:txBody>
      </p:sp>
      <p:sp>
        <p:nvSpPr>
          <p:cNvPr id="17" name="Text 15"/>
          <p:cNvSpPr/>
          <p:nvPr/>
        </p:nvSpPr>
        <p:spPr>
          <a:xfrm>
            <a:off x="3559969" y="4544735"/>
            <a:ext cx="2229564"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Vibration (Accel.)</a:t>
            </a:r>
            <a:endParaRPr lang="en-US" sz="1550" dirty="0"/>
          </a:p>
        </p:txBody>
      </p:sp>
      <p:sp>
        <p:nvSpPr>
          <p:cNvPr id="18" name="Text 16"/>
          <p:cNvSpPr/>
          <p:nvPr/>
        </p:nvSpPr>
        <p:spPr>
          <a:xfrm>
            <a:off x="6200537" y="4544735"/>
            <a:ext cx="3549848"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±16g</a:t>
            </a:r>
            <a:endParaRPr lang="en-US" sz="1550" dirty="0"/>
          </a:p>
        </p:txBody>
      </p:sp>
      <p:sp>
        <p:nvSpPr>
          <p:cNvPr id="19" name="Text 17"/>
          <p:cNvSpPr/>
          <p:nvPr/>
        </p:nvSpPr>
        <p:spPr>
          <a:xfrm>
            <a:off x="10161389" y="4544735"/>
            <a:ext cx="3553658" cy="786884"/>
          </a:xfrm>
          <a:prstGeom prst="rect">
            <a:avLst/>
          </a:prstGeom>
          <a:noFill/>
          <a:ln/>
        </p:spPr>
        <p:txBody>
          <a:bodyPr wrap="squar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Indicates mechanical faults like bearing wear, imbalance, or misalignment.</a:t>
            </a:r>
            <a:endParaRPr lang="en-US" sz="1550" dirty="0"/>
          </a:p>
        </p:txBody>
      </p:sp>
      <p:sp>
        <p:nvSpPr>
          <p:cNvPr id="20" name="Shape 18"/>
          <p:cNvSpPr/>
          <p:nvPr/>
        </p:nvSpPr>
        <p:spPr>
          <a:xfrm>
            <a:off x="713661" y="5460206"/>
            <a:ext cx="13203079" cy="781764"/>
          </a:xfrm>
          <a:prstGeom prst="rect">
            <a:avLst/>
          </a:prstGeom>
          <a:solidFill>
            <a:srgbClr val="000000">
              <a:alpha val="4000"/>
            </a:srgbClr>
          </a:solidFill>
          <a:ln/>
        </p:spPr>
      </p:sp>
      <p:sp>
        <p:nvSpPr>
          <p:cNvPr id="21" name="Text 19"/>
          <p:cNvSpPr/>
          <p:nvPr/>
        </p:nvSpPr>
        <p:spPr>
          <a:xfrm>
            <a:off x="915591" y="5588794"/>
            <a:ext cx="2233374"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ZMPT101B</a:t>
            </a:r>
            <a:endParaRPr lang="en-US" sz="1550" dirty="0"/>
          </a:p>
        </p:txBody>
      </p:sp>
      <p:sp>
        <p:nvSpPr>
          <p:cNvPr id="22" name="Text 20"/>
          <p:cNvSpPr/>
          <p:nvPr/>
        </p:nvSpPr>
        <p:spPr>
          <a:xfrm>
            <a:off x="3559969" y="5588794"/>
            <a:ext cx="2229564"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Voltage</a:t>
            </a:r>
            <a:endParaRPr lang="en-US" sz="1550" dirty="0"/>
          </a:p>
        </p:txBody>
      </p:sp>
      <p:sp>
        <p:nvSpPr>
          <p:cNvPr id="23" name="Text 21"/>
          <p:cNvSpPr/>
          <p:nvPr/>
        </p:nvSpPr>
        <p:spPr>
          <a:xfrm>
            <a:off x="6200537" y="5588794"/>
            <a:ext cx="3549848"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0–250V AC</a:t>
            </a:r>
            <a:endParaRPr lang="en-US" sz="1550" dirty="0"/>
          </a:p>
        </p:txBody>
      </p:sp>
      <p:sp>
        <p:nvSpPr>
          <p:cNvPr id="24" name="Text 22"/>
          <p:cNvSpPr/>
          <p:nvPr/>
        </p:nvSpPr>
        <p:spPr>
          <a:xfrm>
            <a:off x="10161389" y="5588794"/>
            <a:ext cx="3553658" cy="524589"/>
          </a:xfrm>
          <a:prstGeom prst="rect">
            <a:avLst/>
          </a:prstGeom>
          <a:noFill/>
          <a:ln/>
        </p:spPr>
        <p:txBody>
          <a:bodyPr wrap="squar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Monitors power quality, detecting undervoltage or overvoltage issues.</a:t>
            </a:r>
            <a:endParaRPr lang="en-US" sz="1550" dirty="0"/>
          </a:p>
        </p:txBody>
      </p:sp>
      <p:sp>
        <p:nvSpPr>
          <p:cNvPr id="25" name="Shape 23"/>
          <p:cNvSpPr/>
          <p:nvPr/>
        </p:nvSpPr>
        <p:spPr>
          <a:xfrm>
            <a:off x="713661" y="6241971"/>
            <a:ext cx="13203079" cy="781764"/>
          </a:xfrm>
          <a:prstGeom prst="rect">
            <a:avLst/>
          </a:prstGeom>
          <a:solidFill>
            <a:srgbClr val="FFFFFF">
              <a:alpha val="4000"/>
            </a:srgbClr>
          </a:solidFill>
          <a:ln/>
        </p:spPr>
      </p:sp>
      <p:sp>
        <p:nvSpPr>
          <p:cNvPr id="26" name="Text 24"/>
          <p:cNvSpPr/>
          <p:nvPr/>
        </p:nvSpPr>
        <p:spPr>
          <a:xfrm>
            <a:off x="915591" y="6370558"/>
            <a:ext cx="2233374"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ESP8266</a:t>
            </a:r>
            <a:endParaRPr lang="en-US" sz="1550" dirty="0"/>
          </a:p>
        </p:txBody>
      </p:sp>
      <p:sp>
        <p:nvSpPr>
          <p:cNvPr id="27" name="Text 25"/>
          <p:cNvSpPr/>
          <p:nvPr/>
        </p:nvSpPr>
        <p:spPr>
          <a:xfrm>
            <a:off x="3559969" y="6370558"/>
            <a:ext cx="2229564"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Microcontroller</a:t>
            </a:r>
            <a:endParaRPr lang="en-US" sz="1550" dirty="0"/>
          </a:p>
        </p:txBody>
      </p:sp>
      <p:sp>
        <p:nvSpPr>
          <p:cNvPr id="28" name="Text 26"/>
          <p:cNvSpPr/>
          <p:nvPr/>
        </p:nvSpPr>
        <p:spPr>
          <a:xfrm>
            <a:off x="6200537" y="6370558"/>
            <a:ext cx="3549848" cy="262295"/>
          </a:xfrm>
          <a:prstGeom prst="rect">
            <a:avLst/>
          </a:prstGeom>
          <a:noFill/>
          <a:ln/>
        </p:spPr>
        <p:txBody>
          <a:bodyPr wrap="non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Wi-Fi, ADC, UART</a:t>
            </a:r>
            <a:endParaRPr lang="en-US" sz="1550" dirty="0"/>
          </a:p>
        </p:txBody>
      </p:sp>
      <p:sp>
        <p:nvSpPr>
          <p:cNvPr id="29" name="Text 27"/>
          <p:cNvSpPr/>
          <p:nvPr/>
        </p:nvSpPr>
        <p:spPr>
          <a:xfrm>
            <a:off x="10161389" y="6370558"/>
            <a:ext cx="3553658" cy="524589"/>
          </a:xfrm>
          <a:prstGeom prst="rect">
            <a:avLst/>
          </a:prstGeom>
          <a:noFill/>
          <a:ln/>
        </p:spPr>
        <p:txBody>
          <a:bodyPr wrap="square" lIns="0" tIns="0" rIns="0" bIns="0" rtlCol="0" anchor="t"/>
          <a:lstStyle/>
          <a:p>
            <a:pPr marL="0" indent="0" algn="l">
              <a:lnSpc>
                <a:spcPts val="2050"/>
              </a:lnSpc>
              <a:buNone/>
            </a:pPr>
            <a:r>
              <a:rPr lang="en-US" sz="1550" dirty="0">
                <a:solidFill>
                  <a:srgbClr val="67534F"/>
                </a:solidFill>
                <a:latin typeface="Montserrat" pitchFamily="34" charset="0"/>
                <a:ea typeface="Montserrat" pitchFamily="34" charset="-122"/>
                <a:cs typeface="Montserrat" pitchFamily="34" charset="-120"/>
              </a:rPr>
              <a:t>Data acquisition, processing, and cloud upload gateway.</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72095" y="377071"/>
            <a:ext cx="8593455" cy="512564"/>
          </a:xfrm>
          <a:prstGeom prst="rect">
            <a:avLst/>
          </a:prstGeom>
          <a:noFill/>
          <a:ln/>
        </p:spPr>
        <p:txBody>
          <a:bodyPr wrap="none" lIns="0" tIns="0" rIns="0" bIns="0" rtlCol="0" anchor="t"/>
          <a:lstStyle/>
          <a:p>
            <a:pPr marL="0" indent="0" algn="l">
              <a:lnSpc>
                <a:spcPts val="4000"/>
              </a:lnSpc>
              <a:buNone/>
            </a:pPr>
            <a:r>
              <a:rPr lang="en-US" sz="3100" dirty="0">
                <a:solidFill>
                  <a:srgbClr val="532418"/>
                </a:solidFill>
                <a:latin typeface="Marcellus" pitchFamily="34" charset="0"/>
                <a:ea typeface="Marcellus" pitchFamily="34" charset="-122"/>
                <a:cs typeface="Marcellus" pitchFamily="34" charset="-120"/>
              </a:rPr>
              <a:t>Data Logging and Machine Learning Integration</a:t>
            </a:r>
            <a:endParaRPr lang="en-US" sz="3100" dirty="0"/>
          </a:p>
        </p:txBody>
      </p:sp>
      <p:sp>
        <p:nvSpPr>
          <p:cNvPr id="3" name="Text 1"/>
          <p:cNvSpPr/>
          <p:nvPr/>
        </p:nvSpPr>
        <p:spPr>
          <a:xfrm>
            <a:off x="572095" y="1163836"/>
            <a:ext cx="13486209" cy="356473"/>
          </a:xfrm>
          <a:prstGeom prst="rect">
            <a:avLst/>
          </a:prstGeom>
          <a:noFill/>
          <a:ln/>
        </p:spPr>
        <p:txBody>
          <a:bodyPr wrap="square" lIns="0" tIns="0" rIns="0" bIns="0" rtlCol="0" anchor="t"/>
          <a:lstStyle/>
          <a:p>
            <a:pPr marL="0" indent="0" algn="l">
              <a:lnSpc>
                <a:spcPts val="1400"/>
              </a:lnSpc>
              <a:buNone/>
            </a:pPr>
            <a:r>
              <a:rPr lang="en-US" sz="1050" dirty="0">
                <a:solidFill>
                  <a:srgbClr val="67534F"/>
                </a:solidFill>
                <a:latin typeface="Montserrat" pitchFamily="34" charset="0"/>
                <a:ea typeface="Montserrat" pitchFamily="34" charset="-122"/>
                <a:cs typeface="Montserrat" pitchFamily="34" charset="-120"/>
              </a:rPr>
              <a:t>The continuous stream of data requires robust processing and storage before it can be leveraged by the ML model. The data log serves as the foundation for both training the model and making real-time predictions.</a:t>
            </a:r>
            <a:endParaRPr lang="en-US" sz="1050" dirty="0"/>
          </a:p>
        </p:txBody>
      </p:sp>
      <p:sp>
        <p:nvSpPr>
          <p:cNvPr id="4" name="Text 2"/>
          <p:cNvSpPr/>
          <p:nvPr/>
        </p:nvSpPr>
        <p:spPr>
          <a:xfrm>
            <a:off x="572095" y="1811536"/>
            <a:ext cx="4168378" cy="307538"/>
          </a:xfrm>
          <a:prstGeom prst="rect">
            <a:avLst/>
          </a:prstGeom>
          <a:noFill/>
          <a:ln/>
        </p:spPr>
        <p:txBody>
          <a:bodyPr wrap="none" lIns="0" tIns="0" rIns="0" bIns="0" rtlCol="0" anchor="t"/>
          <a:lstStyle/>
          <a:p>
            <a:pPr marL="0" indent="0" algn="l">
              <a:lnSpc>
                <a:spcPts val="2400"/>
              </a:lnSpc>
              <a:buNone/>
            </a:pPr>
            <a:r>
              <a:rPr lang="en-US" sz="1850" dirty="0">
                <a:solidFill>
                  <a:srgbClr val="532418"/>
                </a:solidFill>
                <a:latin typeface="Marcellus" pitchFamily="34" charset="0"/>
                <a:ea typeface="Marcellus" pitchFamily="34" charset="-122"/>
                <a:cs typeface="Marcellus" pitchFamily="34" charset="-120"/>
              </a:rPr>
              <a:t>ML Workflow: From Data to Prediction</a:t>
            </a:r>
            <a:endParaRPr lang="en-US" sz="1850" dirty="0"/>
          </a:p>
        </p:txBody>
      </p:sp>
      <p:sp>
        <p:nvSpPr>
          <p:cNvPr id="5" name="Shape 3"/>
          <p:cNvSpPr/>
          <p:nvPr/>
        </p:nvSpPr>
        <p:spPr>
          <a:xfrm>
            <a:off x="4197906" y="2273260"/>
            <a:ext cx="15240" cy="2669738"/>
          </a:xfrm>
          <a:prstGeom prst="roundRect">
            <a:avLst>
              <a:gd name="adj" fmla="val 377978"/>
            </a:avLst>
          </a:prstGeom>
          <a:solidFill>
            <a:srgbClr val="FFE0CC"/>
          </a:solidFill>
          <a:ln/>
        </p:spPr>
      </p:sp>
      <p:sp>
        <p:nvSpPr>
          <p:cNvPr id="6" name="Shape 4"/>
          <p:cNvSpPr/>
          <p:nvPr/>
        </p:nvSpPr>
        <p:spPr>
          <a:xfrm>
            <a:off x="3946565" y="2419826"/>
            <a:ext cx="274201" cy="15240"/>
          </a:xfrm>
          <a:prstGeom prst="roundRect">
            <a:avLst>
              <a:gd name="adj" fmla="val 377978"/>
            </a:avLst>
          </a:prstGeom>
          <a:solidFill>
            <a:srgbClr val="FFE0CC"/>
          </a:solidFill>
          <a:ln/>
        </p:spPr>
      </p:sp>
      <p:sp>
        <p:nvSpPr>
          <p:cNvPr id="7" name="Shape 5"/>
          <p:cNvSpPr/>
          <p:nvPr/>
        </p:nvSpPr>
        <p:spPr>
          <a:xfrm>
            <a:off x="4154150" y="2376071"/>
            <a:ext cx="102751" cy="102751"/>
          </a:xfrm>
          <a:prstGeom prst="roundRect">
            <a:avLst>
              <a:gd name="adj" fmla="val 444959"/>
            </a:avLst>
          </a:prstGeom>
          <a:solidFill>
            <a:srgbClr val="FF954F"/>
          </a:solidFill>
          <a:ln/>
        </p:spPr>
      </p:sp>
      <p:sp>
        <p:nvSpPr>
          <p:cNvPr id="8" name="Text 6"/>
          <p:cNvSpPr/>
          <p:nvPr/>
        </p:nvSpPr>
        <p:spPr>
          <a:xfrm>
            <a:off x="1685449" y="2316004"/>
            <a:ext cx="1971556" cy="256223"/>
          </a:xfrm>
          <a:prstGeom prst="rect">
            <a:avLst/>
          </a:prstGeom>
          <a:noFill/>
          <a:ln/>
        </p:spPr>
        <p:txBody>
          <a:bodyPr wrap="none" lIns="0" tIns="0" rIns="0" bIns="0" rtlCol="0" anchor="t"/>
          <a:lstStyle/>
          <a:p>
            <a:pPr marL="0" indent="0" algn="r">
              <a:lnSpc>
                <a:spcPts val="2000"/>
              </a:lnSpc>
              <a:buNone/>
            </a:pPr>
            <a:r>
              <a:rPr lang="en-US" sz="1550" dirty="0">
                <a:solidFill>
                  <a:srgbClr val="67534F"/>
                </a:solidFill>
                <a:latin typeface="Marcellus" pitchFamily="34" charset="0"/>
                <a:ea typeface="Marcellus" pitchFamily="34" charset="-122"/>
                <a:cs typeface="Marcellus" pitchFamily="34" charset="-120"/>
              </a:rPr>
              <a:t>Feature Extraction</a:t>
            </a:r>
            <a:endParaRPr lang="en-US" sz="1550" dirty="0"/>
          </a:p>
        </p:txBody>
      </p:sp>
      <p:sp>
        <p:nvSpPr>
          <p:cNvPr id="9" name="Text 7"/>
          <p:cNvSpPr/>
          <p:nvPr/>
        </p:nvSpPr>
        <p:spPr>
          <a:xfrm>
            <a:off x="572095" y="2709267"/>
            <a:ext cx="3084909" cy="534710"/>
          </a:xfrm>
          <a:prstGeom prst="rect">
            <a:avLst/>
          </a:prstGeom>
          <a:noFill/>
          <a:ln/>
        </p:spPr>
        <p:txBody>
          <a:bodyPr wrap="square" lIns="0" tIns="0" rIns="0" bIns="0" rtlCol="0" anchor="t"/>
          <a:lstStyle/>
          <a:p>
            <a:pPr marL="0" indent="0" algn="r">
              <a:lnSpc>
                <a:spcPts val="1400"/>
              </a:lnSpc>
              <a:buNone/>
            </a:pPr>
            <a:r>
              <a:rPr lang="en-US" sz="1050" dirty="0">
                <a:solidFill>
                  <a:srgbClr val="67534F"/>
                </a:solidFill>
                <a:latin typeface="Montserrat" pitchFamily="34" charset="0"/>
                <a:ea typeface="Montserrat" pitchFamily="34" charset="-122"/>
                <a:cs typeface="Montserrat" pitchFamily="34" charset="-120"/>
              </a:rPr>
              <a:t>Calculate statistical features (e.g., RMS vibration, average temperature, voltage fluctuation) from raw data.</a:t>
            </a:r>
            <a:endParaRPr lang="en-US" sz="1050" dirty="0"/>
          </a:p>
        </p:txBody>
      </p:sp>
      <p:sp>
        <p:nvSpPr>
          <p:cNvPr id="10" name="Shape 8"/>
          <p:cNvSpPr/>
          <p:nvPr/>
        </p:nvSpPr>
        <p:spPr>
          <a:xfrm>
            <a:off x="4190286" y="3242548"/>
            <a:ext cx="274201" cy="15240"/>
          </a:xfrm>
          <a:prstGeom prst="roundRect">
            <a:avLst>
              <a:gd name="adj" fmla="val 377978"/>
            </a:avLst>
          </a:prstGeom>
          <a:solidFill>
            <a:srgbClr val="FFE0CC"/>
          </a:solidFill>
          <a:ln/>
        </p:spPr>
      </p:sp>
      <p:sp>
        <p:nvSpPr>
          <p:cNvPr id="11" name="Shape 9"/>
          <p:cNvSpPr/>
          <p:nvPr/>
        </p:nvSpPr>
        <p:spPr>
          <a:xfrm>
            <a:off x="4154150" y="3198793"/>
            <a:ext cx="102751" cy="102751"/>
          </a:xfrm>
          <a:prstGeom prst="roundRect">
            <a:avLst>
              <a:gd name="adj" fmla="val 444959"/>
            </a:avLst>
          </a:prstGeom>
          <a:solidFill>
            <a:srgbClr val="FF954F"/>
          </a:solidFill>
          <a:ln/>
        </p:spPr>
      </p:sp>
      <p:sp>
        <p:nvSpPr>
          <p:cNvPr id="12" name="Text 10"/>
          <p:cNvSpPr/>
          <p:nvPr/>
        </p:nvSpPr>
        <p:spPr>
          <a:xfrm>
            <a:off x="4754047" y="3138726"/>
            <a:ext cx="1971556" cy="256223"/>
          </a:xfrm>
          <a:prstGeom prst="rect">
            <a:avLst/>
          </a:prstGeom>
          <a:noFill/>
          <a:ln/>
        </p:spPr>
        <p:txBody>
          <a:bodyPr wrap="none" lIns="0" tIns="0" rIns="0" bIns="0" rtlCol="0" anchor="t"/>
          <a:lstStyle/>
          <a:p>
            <a:pPr marL="0" indent="0" algn="l">
              <a:lnSpc>
                <a:spcPts val="2000"/>
              </a:lnSpc>
              <a:buNone/>
            </a:pPr>
            <a:r>
              <a:rPr lang="en-US" sz="1550" dirty="0">
                <a:solidFill>
                  <a:srgbClr val="67534F"/>
                </a:solidFill>
                <a:latin typeface="Marcellus" pitchFamily="34" charset="0"/>
                <a:ea typeface="Marcellus" pitchFamily="34" charset="-122"/>
                <a:cs typeface="Marcellus" pitchFamily="34" charset="-120"/>
              </a:rPr>
              <a:t>Model Training</a:t>
            </a:r>
            <a:endParaRPr lang="en-US" sz="1550" dirty="0"/>
          </a:p>
        </p:txBody>
      </p:sp>
      <p:sp>
        <p:nvSpPr>
          <p:cNvPr id="13" name="Text 11"/>
          <p:cNvSpPr/>
          <p:nvPr/>
        </p:nvSpPr>
        <p:spPr>
          <a:xfrm>
            <a:off x="4754047" y="3531989"/>
            <a:ext cx="3084909" cy="534710"/>
          </a:xfrm>
          <a:prstGeom prst="rect">
            <a:avLst/>
          </a:prstGeom>
          <a:noFill/>
          <a:ln/>
        </p:spPr>
        <p:txBody>
          <a:bodyPr wrap="square" lIns="0" tIns="0" rIns="0" bIns="0" rtlCol="0" anchor="t"/>
          <a:lstStyle/>
          <a:p>
            <a:pPr marL="0" indent="0" algn="l">
              <a:lnSpc>
                <a:spcPts val="1400"/>
              </a:lnSpc>
              <a:buNone/>
            </a:pPr>
            <a:r>
              <a:rPr lang="en-US" sz="1050" dirty="0">
                <a:solidFill>
                  <a:srgbClr val="67534F"/>
                </a:solidFill>
                <a:latin typeface="Montserrat" pitchFamily="34" charset="0"/>
                <a:ea typeface="Montserrat" pitchFamily="34" charset="-122"/>
                <a:cs typeface="Montserrat" pitchFamily="34" charset="-120"/>
              </a:rPr>
              <a:t>Train an ML algorithm (e.g., Random Forest or SVM) using historical data tagged with 'Normal' vs. 'Faulty' conditions.</a:t>
            </a:r>
            <a:endParaRPr lang="en-US" sz="1050" dirty="0"/>
          </a:p>
        </p:txBody>
      </p:sp>
      <p:sp>
        <p:nvSpPr>
          <p:cNvPr id="14" name="Shape 12"/>
          <p:cNvSpPr/>
          <p:nvPr/>
        </p:nvSpPr>
        <p:spPr>
          <a:xfrm>
            <a:off x="3946565" y="3949541"/>
            <a:ext cx="274201" cy="15240"/>
          </a:xfrm>
          <a:prstGeom prst="roundRect">
            <a:avLst>
              <a:gd name="adj" fmla="val 377978"/>
            </a:avLst>
          </a:prstGeom>
          <a:solidFill>
            <a:srgbClr val="FFE0CC"/>
          </a:solidFill>
          <a:ln/>
        </p:spPr>
      </p:sp>
      <p:sp>
        <p:nvSpPr>
          <p:cNvPr id="15" name="Shape 13"/>
          <p:cNvSpPr/>
          <p:nvPr/>
        </p:nvSpPr>
        <p:spPr>
          <a:xfrm>
            <a:off x="4154150" y="3905786"/>
            <a:ext cx="102751" cy="102751"/>
          </a:xfrm>
          <a:prstGeom prst="roundRect">
            <a:avLst>
              <a:gd name="adj" fmla="val 444959"/>
            </a:avLst>
          </a:prstGeom>
          <a:solidFill>
            <a:srgbClr val="FF954F"/>
          </a:solidFill>
          <a:ln/>
        </p:spPr>
      </p:sp>
      <p:sp>
        <p:nvSpPr>
          <p:cNvPr id="16" name="Text 14"/>
          <p:cNvSpPr/>
          <p:nvPr/>
        </p:nvSpPr>
        <p:spPr>
          <a:xfrm>
            <a:off x="1685449" y="3845719"/>
            <a:ext cx="1971556" cy="256223"/>
          </a:xfrm>
          <a:prstGeom prst="rect">
            <a:avLst/>
          </a:prstGeom>
          <a:noFill/>
          <a:ln/>
        </p:spPr>
        <p:txBody>
          <a:bodyPr wrap="none" lIns="0" tIns="0" rIns="0" bIns="0" rtlCol="0" anchor="t"/>
          <a:lstStyle/>
          <a:p>
            <a:pPr marL="0" indent="0" algn="r">
              <a:lnSpc>
                <a:spcPts val="2000"/>
              </a:lnSpc>
              <a:buNone/>
            </a:pPr>
            <a:r>
              <a:rPr lang="en-US" sz="1550" dirty="0">
                <a:solidFill>
                  <a:srgbClr val="67534F"/>
                </a:solidFill>
                <a:latin typeface="Marcellus" pitchFamily="34" charset="0"/>
                <a:ea typeface="Marcellus" pitchFamily="34" charset="-122"/>
                <a:cs typeface="Marcellus" pitchFamily="34" charset="-120"/>
              </a:rPr>
              <a:t>Real-time Inference</a:t>
            </a:r>
            <a:endParaRPr lang="en-US" sz="1550" dirty="0"/>
          </a:p>
        </p:txBody>
      </p:sp>
      <p:sp>
        <p:nvSpPr>
          <p:cNvPr id="17" name="Text 15"/>
          <p:cNvSpPr/>
          <p:nvPr/>
        </p:nvSpPr>
        <p:spPr>
          <a:xfrm>
            <a:off x="572095" y="4238982"/>
            <a:ext cx="3084909" cy="534710"/>
          </a:xfrm>
          <a:prstGeom prst="rect">
            <a:avLst/>
          </a:prstGeom>
          <a:noFill/>
          <a:ln/>
        </p:spPr>
        <p:txBody>
          <a:bodyPr wrap="square" lIns="0" tIns="0" rIns="0" bIns="0" rtlCol="0" anchor="t"/>
          <a:lstStyle/>
          <a:p>
            <a:pPr marL="0" indent="0" algn="r">
              <a:lnSpc>
                <a:spcPts val="1400"/>
              </a:lnSpc>
              <a:buNone/>
            </a:pPr>
            <a:r>
              <a:rPr lang="en-US" sz="1050" dirty="0">
                <a:solidFill>
                  <a:srgbClr val="67534F"/>
                </a:solidFill>
                <a:latin typeface="Montserrat" pitchFamily="34" charset="0"/>
                <a:ea typeface="Montserrat" pitchFamily="34" charset="-122"/>
                <a:cs typeface="Montserrat" pitchFamily="34" charset="-120"/>
              </a:rPr>
              <a:t>Trained model receives new sensor data, classifies motor status, and forecasts potential failure time.</a:t>
            </a:r>
            <a:endParaRPr lang="en-US" sz="1050" dirty="0"/>
          </a:p>
        </p:txBody>
      </p:sp>
      <p:pic>
        <p:nvPicPr>
          <p:cNvPr id="18" name="Image 0" descr="preencoded.png"/>
          <p:cNvPicPr>
            <a:picLocks noChangeAspect="1"/>
          </p:cNvPicPr>
          <p:nvPr/>
        </p:nvPicPr>
        <p:blipFill>
          <a:blip r:embed="rId3"/>
          <a:stretch>
            <a:fillRect/>
          </a:stretch>
        </p:blipFill>
        <p:spPr>
          <a:xfrm>
            <a:off x="8181142" y="1828681"/>
            <a:ext cx="5884783" cy="5884783"/>
          </a:xfrm>
          <a:prstGeom prst="rect">
            <a:avLst/>
          </a:prstGeom>
        </p:spPr>
      </p:pic>
      <p:sp>
        <p:nvSpPr>
          <p:cNvPr id="19" name="Shape 16"/>
          <p:cNvSpPr/>
          <p:nvPr/>
        </p:nvSpPr>
        <p:spPr>
          <a:xfrm>
            <a:off x="8181142" y="7867650"/>
            <a:ext cx="5884783" cy="897731"/>
          </a:xfrm>
          <a:prstGeom prst="roundRect">
            <a:avLst>
              <a:gd name="adj" fmla="val 6417"/>
            </a:avLst>
          </a:prstGeom>
          <a:solidFill>
            <a:srgbClr val="FFD1B3"/>
          </a:solidFill>
          <a:ln/>
        </p:spPr>
      </p:sp>
      <p:pic>
        <p:nvPicPr>
          <p:cNvPr id="20" name="Image 1" descr="preencoded.png"/>
          <p:cNvPicPr>
            <a:picLocks noChangeAspect="1"/>
          </p:cNvPicPr>
          <p:nvPr/>
        </p:nvPicPr>
        <p:blipFill>
          <a:blip r:embed="rId4"/>
          <a:stretch>
            <a:fillRect/>
          </a:stretch>
        </p:blipFill>
        <p:spPr>
          <a:xfrm>
            <a:off x="8318183" y="8048387"/>
            <a:ext cx="171331" cy="137041"/>
          </a:xfrm>
          <a:prstGeom prst="rect">
            <a:avLst/>
          </a:prstGeom>
        </p:spPr>
      </p:pic>
      <p:sp>
        <p:nvSpPr>
          <p:cNvPr id="21" name="Text 17"/>
          <p:cNvSpPr/>
          <p:nvPr/>
        </p:nvSpPr>
        <p:spPr>
          <a:xfrm>
            <a:off x="8626554" y="8038862"/>
            <a:ext cx="5302329" cy="534710"/>
          </a:xfrm>
          <a:prstGeom prst="rect">
            <a:avLst/>
          </a:prstGeom>
          <a:noFill/>
          <a:ln/>
        </p:spPr>
        <p:txBody>
          <a:bodyPr wrap="square" lIns="0" tIns="0" rIns="0" bIns="0" rtlCol="0" anchor="t"/>
          <a:lstStyle/>
          <a:p>
            <a:pPr marL="0" indent="0" algn="l">
              <a:lnSpc>
                <a:spcPts val="1400"/>
              </a:lnSpc>
              <a:buNone/>
            </a:pPr>
            <a:r>
              <a:rPr lang="en-US" sz="1050" dirty="0">
                <a:solidFill>
                  <a:srgbClr val="000000"/>
                </a:solidFill>
                <a:latin typeface="Montserrat" pitchFamily="34" charset="0"/>
                <a:ea typeface="Montserrat" pitchFamily="34" charset="-122"/>
                <a:cs typeface="Montserrat" pitchFamily="34" charset="-120"/>
              </a:rPr>
              <a:t>The use of Google Sheets allows for rapid prototyping and easy data accessibility. For industrial scale, a dedicated time-series database (e.g., InfluxDB) or a major cloud platform would be required for performance.</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72095" y="419100"/>
            <a:ext cx="10931962" cy="569714"/>
          </a:xfrm>
          <a:prstGeom prst="rect">
            <a:avLst/>
          </a:prstGeom>
          <a:noFill/>
          <a:ln/>
        </p:spPr>
        <p:txBody>
          <a:bodyPr wrap="none" lIns="0" tIns="0" rIns="0" bIns="0" rtlCol="0" anchor="t"/>
          <a:lstStyle/>
          <a:p>
            <a:pPr marL="0" indent="0" algn="l">
              <a:lnSpc>
                <a:spcPts val="4450"/>
              </a:lnSpc>
              <a:buNone/>
            </a:pPr>
            <a:r>
              <a:rPr lang="en-US" sz="3450" dirty="0">
                <a:solidFill>
                  <a:srgbClr val="532418"/>
                </a:solidFill>
                <a:latin typeface="Marcellus" pitchFamily="34" charset="0"/>
                <a:ea typeface="Marcellus" pitchFamily="34" charset="-122"/>
                <a:cs typeface="Marcellus" pitchFamily="34" charset="-120"/>
              </a:rPr>
              <a:t>Sample Dataset and Maintenance Strategy Comparison</a:t>
            </a:r>
            <a:endParaRPr lang="en-US" sz="3450" dirty="0"/>
          </a:p>
        </p:txBody>
      </p:sp>
      <p:sp>
        <p:nvSpPr>
          <p:cNvPr id="3" name="Text 1"/>
          <p:cNvSpPr/>
          <p:nvPr/>
        </p:nvSpPr>
        <p:spPr>
          <a:xfrm>
            <a:off x="572095" y="1293614"/>
            <a:ext cx="13486209"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Predictive maintenance allows for intervention at the critical 'Warning' stage, preventing the transition to 'Faulty' operation and subsequent failure.</a:t>
            </a:r>
            <a:endParaRPr lang="en-US" sz="1200" dirty="0"/>
          </a:p>
        </p:txBody>
      </p:sp>
      <p:sp>
        <p:nvSpPr>
          <p:cNvPr id="4" name="Text 2"/>
          <p:cNvSpPr/>
          <p:nvPr/>
        </p:nvSpPr>
        <p:spPr>
          <a:xfrm>
            <a:off x="572095" y="1720334"/>
            <a:ext cx="2689503" cy="341828"/>
          </a:xfrm>
          <a:prstGeom prst="rect">
            <a:avLst/>
          </a:prstGeom>
          <a:noFill/>
          <a:ln/>
        </p:spPr>
        <p:txBody>
          <a:bodyPr wrap="none" lIns="0" tIns="0" rIns="0" bIns="0" rtlCol="0" anchor="t"/>
          <a:lstStyle/>
          <a:p>
            <a:pPr marL="0" indent="0" algn="l">
              <a:lnSpc>
                <a:spcPts val="2650"/>
              </a:lnSpc>
              <a:buNone/>
            </a:pPr>
            <a:r>
              <a:rPr lang="en-US" sz="2050" dirty="0">
                <a:solidFill>
                  <a:srgbClr val="532418"/>
                </a:solidFill>
                <a:latin typeface="Marcellus" pitchFamily="34" charset="0"/>
                <a:ea typeface="Marcellus" pitchFamily="34" charset="-122"/>
                <a:cs typeface="Marcellus" pitchFamily="34" charset="-120"/>
              </a:rPr>
              <a:t>Sample Motor Dataset</a:t>
            </a:r>
            <a:endParaRPr lang="en-US" sz="2050" dirty="0"/>
          </a:p>
        </p:txBody>
      </p:sp>
      <p:sp>
        <p:nvSpPr>
          <p:cNvPr id="5" name="Shape 3"/>
          <p:cNvSpPr/>
          <p:nvPr/>
        </p:nvSpPr>
        <p:spPr>
          <a:xfrm>
            <a:off x="572095" y="2290763"/>
            <a:ext cx="13486209" cy="1600200"/>
          </a:xfrm>
          <a:prstGeom prst="roundRect">
            <a:avLst>
              <a:gd name="adj" fmla="val 4001"/>
            </a:avLst>
          </a:prstGeom>
          <a:noFill/>
          <a:ln w="7620">
            <a:solidFill>
              <a:srgbClr val="000000">
                <a:alpha val="8000"/>
              </a:srgbClr>
            </a:solidFill>
            <a:prstDash val="solid"/>
          </a:ln>
        </p:spPr>
      </p:sp>
      <p:sp>
        <p:nvSpPr>
          <p:cNvPr id="6" name="Shape 4"/>
          <p:cNvSpPr/>
          <p:nvPr/>
        </p:nvSpPr>
        <p:spPr>
          <a:xfrm>
            <a:off x="579715" y="2298383"/>
            <a:ext cx="13470969" cy="396240"/>
          </a:xfrm>
          <a:prstGeom prst="rect">
            <a:avLst/>
          </a:prstGeom>
          <a:solidFill>
            <a:srgbClr val="FFFFFF">
              <a:alpha val="4000"/>
            </a:srgbClr>
          </a:solidFill>
          <a:ln/>
        </p:spPr>
      </p:sp>
      <p:sp>
        <p:nvSpPr>
          <p:cNvPr id="7" name="Text 5"/>
          <p:cNvSpPr/>
          <p:nvPr/>
        </p:nvSpPr>
        <p:spPr>
          <a:xfrm>
            <a:off x="732353" y="2397442"/>
            <a:ext cx="238553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Time</a:t>
            </a:r>
            <a:endParaRPr lang="en-US" sz="1200" dirty="0"/>
          </a:p>
        </p:txBody>
      </p:sp>
      <p:sp>
        <p:nvSpPr>
          <p:cNvPr id="8" name="Text 6"/>
          <p:cNvSpPr/>
          <p:nvPr/>
        </p:nvSpPr>
        <p:spPr>
          <a:xfrm>
            <a:off x="3430310" y="2397442"/>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Temp (°C)</a:t>
            </a:r>
            <a:endParaRPr lang="en-US" sz="1200" dirty="0"/>
          </a:p>
        </p:txBody>
      </p:sp>
      <p:sp>
        <p:nvSpPr>
          <p:cNvPr id="9" name="Text 7"/>
          <p:cNvSpPr/>
          <p:nvPr/>
        </p:nvSpPr>
        <p:spPr>
          <a:xfrm>
            <a:off x="6124456" y="2397442"/>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Vibration (m/s²)</a:t>
            </a:r>
            <a:endParaRPr lang="en-US" sz="1200" dirty="0"/>
          </a:p>
        </p:txBody>
      </p:sp>
      <p:sp>
        <p:nvSpPr>
          <p:cNvPr id="10" name="Text 8"/>
          <p:cNvSpPr/>
          <p:nvPr/>
        </p:nvSpPr>
        <p:spPr>
          <a:xfrm>
            <a:off x="8818602" y="2397442"/>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Voltage (V)</a:t>
            </a:r>
            <a:endParaRPr lang="en-US" sz="1200" dirty="0"/>
          </a:p>
        </p:txBody>
      </p:sp>
      <p:sp>
        <p:nvSpPr>
          <p:cNvPr id="11" name="Text 9"/>
          <p:cNvSpPr/>
          <p:nvPr/>
        </p:nvSpPr>
        <p:spPr>
          <a:xfrm>
            <a:off x="11512748" y="2397442"/>
            <a:ext cx="238553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Status</a:t>
            </a:r>
            <a:endParaRPr lang="en-US" sz="1200" dirty="0"/>
          </a:p>
        </p:txBody>
      </p:sp>
      <p:sp>
        <p:nvSpPr>
          <p:cNvPr id="12" name="Shape 10"/>
          <p:cNvSpPr/>
          <p:nvPr/>
        </p:nvSpPr>
        <p:spPr>
          <a:xfrm>
            <a:off x="579715" y="2694623"/>
            <a:ext cx="13470969" cy="396240"/>
          </a:xfrm>
          <a:prstGeom prst="rect">
            <a:avLst/>
          </a:prstGeom>
          <a:solidFill>
            <a:srgbClr val="000000">
              <a:alpha val="4000"/>
            </a:srgbClr>
          </a:solidFill>
          <a:ln/>
        </p:spPr>
      </p:sp>
      <p:sp>
        <p:nvSpPr>
          <p:cNvPr id="13" name="Text 11"/>
          <p:cNvSpPr/>
          <p:nvPr/>
        </p:nvSpPr>
        <p:spPr>
          <a:xfrm>
            <a:off x="732353" y="2793683"/>
            <a:ext cx="238553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10:00</a:t>
            </a:r>
            <a:endParaRPr lang="en-US" sz="1200" dirty="0"/>
          </a:p>
        </p:txBody>
      </p:sp>
      <p:sp>
        <p:nvSpPr>
          <p:cNvPr id="14" name="Text 12"/>
          <p:cNvSpPr/>
          <p:nvPr/>
        </p:nvSpPr>
        <p:spPr>
          <a:xfrm>
            <a:off x="3430310" y="2793683"/>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55</a:t>
            </a:r>
            <a:endParaRPr lang="en-US" sz="1200" dirty="0"/>
          </a:p>
        </p:txBody>
      </p:sp>
      <p:sp>
        <p:nvSpPr>
          <p:cNvPr id="15" name="Text 13"/>
          <p:cNvSpPr/>
          <p:nvPr/>
        </p:nvSpPr>
        <p:spPr>
          <a:xfrm>
            <a:off x="6124456" y="2793683"/>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0.3</a:t>
            </a:r>
            <a:endParaRPr lang="en-US" sz="1200" dirty="0"/>
          </a:p>
        </p:txBody>
      </p:sp>
      <p:sp>
        <p:nvSpPr>
          <p:cNvPr id="16" name="Text 14"/>
          <p:cNvSpPr/>
          <p:nvPr/>
        </p:nvSpPr>
        <p:spPr>
          <a:xfrm>
            <a:off x="8818602" y="2793683"/>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220</a:t>
            </a:r>
            <a:endParaRPr lang="en-US" sz="1200" dirty="0"/>
          </a:p>
        </p:txBody>
      </p:sp>
      <p:sp>
        <p:nvSpPr>
          <p:cNvPr id="17" name="Text 15"/>
          <p:cNvSpPr/>
          <p:nvPr/>
        </p:nvSpPr>
        <p:spPr>
          <a:xfrm>
            <a:off x="11512748" y="2793683"/>
            <a:ext cx="238553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Normal</a:t>
            </a:r>
            <a:endParaRPr lang="en-US" sz="1200" dirty="0"/>
          </a:p>
        </p:txBody>
      </p:sp>
      <p:sp>
        <p:nvSpPr>
          <p:cNvPr id="18" name="Shape 16"/>
          <p:cNvSpPr/>
          <p:nvPr/>
        </p:nvSpPr>
        <p:spPr>
          <a:xfrm>
            <a:off x="579715" y="3090863"/>
            <a:ext cx="13470969" cy="396240"/>
          </a:xfrm>
          <a:prstGeom prst="rect">
            <a:avLst/>
          </a:prstGeom>
          <a:solidFill>
            <a:srgbClr val="FFFFFF">
              <a:alpha val="4000"/>
            </a:srgbClr>
          </a:solidFill>
          <a:ln/>
        </p:spPr>
      </p:sp>
      <p:sp>
        <p:nvSpPr>
          <p:cNvPr id="19" name="Text 17"/>
          <p:cNvSpPr/>
          <p:nvPr/>
        </p:nvSpPr>
        <p:spPr>
          <a:xfrm>
            <a:off x="732353" y="3189923"/>
            <a:ext cx="238553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10:05</a:t>
            </a:r>
            <a:endParaRPr lang="en-US" sz="1200" dirty="0"/>
          </a:p>
        </p:txBody>
      </p:sp>
      <p:sp>
        <p:nvSpPr>
          <p:cNvPr id="20" name="Text 18"/>
          <p:cNvSpPr/>
          <p:nvPr/>
        </p:nvSpPr>
        <p:spPr>
          <a:xfrm>
            <a:off x="3430310" y="3189923"/>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65</a:t>
            </a:r>
            <a:endParaRPr lang="en-US" sz="1200" dirty="0"/>
          </a:p>
        </p:txBody>
      </p:sp>
      <p:sp>
        <p:nvSpPr>
          <p:cNvPr id="21" name="Text 19"/>
          <p:cNvSpPr/>
          <p:nvPr/>
        </p:nvSpPr>
        <p:spPr>
          <a:xfrm>
            <a:off x="6124456" y="3189923"/>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0.8</a:t>
            </a:r>
            <a:endParaRPr lang="en-US" sz="1200" dirty="0"/>
          </a:p>
        </p:txBody>
      </p:sp>
      <p:sp>
        <p:nvSpPr>
          <p:cNvPr id="22" name="Text 20"/>
          <p:cNvSpPr/>
          <p:nvPr/>
        </p:nvSpPr>
        <p:spPr>
          <a:xfrm>
            <a:off x="8818602" y="3189923"/>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225</a:t>
            </a:r>
            <a:endParaRPr lang="en-US" sz="1200" dirty="0"/>
          </a:p>
        </p:txBody>
      </p:sp>
      <p:sp>
        <p:nvSpPr>
          <p:cNvPr id="23" name="Text 21"/>
          <p:cNvSpPr/>
          <p:nvPr/>
        </p:nvSpPr>
        <p:spPr>
          <a:xfrm>
            <a:off x="11512748" y="3189923"/>
            <a:ext cx="238553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Warning</a:t>
            </a:r>
            <a:endParaRPr lang="en-US" sz="1200" dirty="0"/>
          </a:p>
        </p:txBody>
      </p:sp>
      <p:sp>
        <p:nvSpPr>
          <p:cNvPr id="24" name="Shape 22"/>
          <p:cNvSpPr/>
          <p:nvPr/>
        </p:nvSpPr>
        <p:spPr>
          <a:xfrm>
            <a:off x="579715" y="3487103"/>
            <a:ext cx="13470969" cy="396240"/>
          </a:xfrm>
          <a:prstGeom prst="rect">
            <a:avLst/>
          </a:prstGeom>
          <a:solidFill>
            <a:srgbClr val="000000">
              <a:alpha val="4000"/>
            </a:srgbClr>
          </a:solidFill>
          <a:ln/>
        </p:spPr>
      </p:sp>
      <p:sp>
        <p:nvSpPr>
          <p:cNvPr id="25" name="Text 23"/>
          <p:cNvSpPr/>
          <p:nvPr/>
        </p:nvSpPr>
        <p:spPr>
          <a:xfrm>
            <a:off x="732353" y="3586162"/>
            <a:ext cx="238553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10:10</a:t>
            </a:r>
            <a:endParaRPr lang="en-US" sz="1200" dirty="0"/>
          </a:p>
        </p:txBody>
      </p:sp>
      <p:sp>
        <p:nvSpPr>
          <p:cNvPr id="26" name="Text 24"/>
          <p:cNvSpPr/>
          <p:nvPr/>
        </p:nvSpPr>
        <p:spPr>
          <a:xfrm>
            <a:off x="3430310" y="3586162"/>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85</a:t>
            </a:r>
            <a:endParaRPr lang="en-US" sz="1200" dirty="0"/>
          </a:p>
        </p:txBody>
      </p:sp>
      <p:sp>
        <p:nvSpPr>
          <p:cNvPr id="27" name="Text 25"/>
          <p:cNvSpPr/>
          <p:nvPr/>
        </p:nvSpPr>
        <p:spPr>
          <a:xfrm>
            <a:off x="6124456" y="3586162"/>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1.5</a:t>
            </a:r>
            <a:endParaRPr lang="en-US" sz="1200" dirty="0"/>
          </a:p>
        </p:txBody>
      </p:sp>
      <p:sp>
        <p:nvSpPr>
          <p:cNvPr id="28" name="Text 26"/>
          <p:cNvSpPr/>
          <p:nvPr/>
        </p:nvSpPr>
        <p:spPr>
          <a:xfrm>
            <a:off x="8818602" y="3586162"/>
            <a:ext cx="238172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230</a:t>
            </a:r>
            <a:endParaRPr lang="en-US" sz="1200" dirty="0"/>
          </a:p>
        </p:txBody>
      </p:sp>
      <p:sp>
        <p:nvSpPr>
          <p:cNvPr id="29" name="Text 27"/>
          <p:cNvSpPr/>
          <p:nvPr/>
        </p:nvSpPr>
        <p:spPr>
          <a:xfrm>
            <a:off x="11512748" y="3586162"/>
            <a:ext cx="2385536" cy="198120"/>
          </a:xfrm>
          <a:prstGeom prst="rect">
            <a:avLst/>
          </a:prstGeom>
          <a:noFill/>
          <a:ln/>
        </p:spPr>
        <p:txBody>
          <a:bodyPr wrap="none" lIns="0" tIns="0" rIns="0" bIns="0" rtlCol="0" anchor="t"/>
          <a:lstStyle/>
          <a:p>
            <a:pPr marL="0" indent="0" algn="l">
              <a:lnSpc>
                <a:spcPts val="1550"/>
              </a:lnSpc>
              <a:buNone/>
            </a:pPr>
            <a:r>
              <a:rPr lang="en-US" sz="1200" dirty="0">
                <a:solidFill>
                  <a:srgbClr val="67534F"/>
                </a:solidFill>
                <a:latin typeface="Montserrat" pitchFamily="34" charset="0"/>
                <a:ea typeface="Montserrat" pitchFamily="34" charset="-122"/>
                <a:cs typeface="Montserrat" pitchFamily="34" charset="-120"/>
              </a:rPr>
              <a:t>Faulty</a:t>
            </a:r>
            <a:endParaRPr lang="en-US" sz="1200" dirty="0"/>
          </a:p>
        </p:txBody>
      </p:sp>
      <p:sp>
        <p:nvSpPr>
          <p:cNvPr id="30" name="Text 28"/>
          <p:cNvSpPr/>
          <p:nvPr/>
        </p:nvSpPr>
        <p:spPr>
          <a:xfrm>
            <a:off x="572095" y="4119563"/>
            <a:ext cx="4134564" cy="341828"/>
          </a:xfrm>
          <a:prstGeom prst="rect">
            <a:avLst/>
          </a:prstGeom>
          <a:noFill/>
          <a:ln/>
        </p:spPr>
        <p:txBody>
          <a:bodyPr wrap="none" lIns="0" tIns="0" rIns="0" bIns="0" rtlCol="0" anchor="t"/>
          <a:lstStyle/>
          <a:p>
            <a:pPr marL="0" indent="0" algn="l">
              <a:lnSpc>
                <a:spcPts val="2650"/>
              </a:lnSpc>
              <a:buNone/>
            </a:pPr>
            <a:r>
              <a:rPr lang="en-US" sz="2050" dirty="0">
                <a:solidFill>
                  <a:srgbClr val="532418"/>
                </a:solidFill>
                <a:latin typeface="Marcellus" pitchFamily="34" charset="0"/>
                <a:ea typeface="Marcellus" pitchFamily="34" charset="-122"/>
                <a:cs typeface="Marcellus" pitchFamily="34" charset="-120"/>
              </a:rPr>
              <a:t>Maintenance Strategy Comparison</a:t>
            </a:r>
            <a:endParaRPr lang="en-US" sz="2050" dirty="0"/>
          </a:p>
        </p:txBody>
      </p:sp>
      <p:sp>
        <p:nvSpPr>
          <p:cNvPr id="31" name="Shape 29"/>
          <p:cNvSpPr/>
          <p:nvPr/>
        </p:nvSpPr>
        <p:spPr>
          <a:xfrm>
            <a:off x="7303770" y="4689991"/>
            <a:ext cx="22860" cy="3129915"/>
          </a:xfrm>
          <a:prstGeom prst="roundRect">
            <a:avLst>
              <a:gd name="adj" fmla="val 280068"/>
            </a:avLst>
          </a:prstGeom>
          <a:solidFill>
            <a:srgbClr val="FFE0CC"/>
          </a:solidFill>
          <a:ln/>
        </p:spPr>
      </p:sp>
      <p:sp>
        <p:nvSpPr>
          <p:cNvPr id="32" name="Shape 30"/>
          <p:cNvSpPr/>
          <p:nvPr/>
        </p:nvSpPr>
        <p:spPr>
          <a:xfrm>
            <a:off x="549235" y="4689991"/>
            <a:ext cx="6743105" cy="1412557"/>
          </a:xfrm>
          <a:prstGeom prst="roundRect">
            <a:avLst>
              <a:gd name="adj" fmla="val 4532"/>
            </a:avLst>
          </a:prstGeom>
          <a:solidFill>
            <a:srgbClr val="FFFFF4"/>
          </a:solidFill>
          <a:ln w="15240">
            <a:solidFill>
              <a:srgbClr val="FF954F"/>
            </a:solidFill>
            <a:prstDash val="solid"/>
          </a:ln>
        </p:spPr>
      </p:sp>
      <p:sp>
        <p:nvSpPr>
          <p:cNvPr id="33" name="Text 31"/>
          <p:cNvSpPr/>
          <p:nvPr/>
        </p:nvSpPr>
        <p:spPr>
          <a:xfrm>
            <a:off x="4742140" y="4857631"/>
            <a:ext cx="2397800" cy="284798"/>
          </a:xfrm>
          <a:prstGeom prst="rect">
            <a:avLst/>
          </a:prstGeom>
          <a:noFill/>
          <a:ln/>
        </p:spPr>
        <p:txBody>
          <a:bodyPr wrap="none" lIns="0" tIns="0" rIns="0" bIns="0" rtlCol="0" anchor="t"/>
          <a:lstStyle/>
          <a:p>
            <a:pPr marL="0" indent="0" algn="r">
              <a:lnSpc>
                <a:spcPts val="2200"/>
              </a:lnSpc>
              <a:buNone/>
            </a:pPr>
            <a:r>
              <a:rPr lang="en-US" sz="1700" dirty="0">
                <a:solidFill>
                  <a:srgbClr val="67534F"/>
                </a:solidFill>
                <a:latin typeface="Marcellus" pitchFamily="34" charset="0"/>
                <a:ea typeface="Marcellus" pitchFamily="34" charset="-122"/>
                <a:cs typeface="Marcellus" pitchFamily="34" charset="-120"/>
              </a:rPr>
              <a:t>Preventive Maintenance</a:t>
            </a:r>
            <a:endParaRPr lang="en-US" sz="1700" dirty="0"/>
          </a:p>
        </p:txBody>
      </p:sp>
      <p:sp>
        <p:nvSpPr>
          <p:cNvPr id="34" name="Text 32"/>
          <p:cNvSpPr/>
          <p:nvPr/>
        </p:nvSpPr>
        <p:spPr>
          <a:xfrm>
            <a:off x="716875" y="5233868"/>
            <a:ext cx="6423065" cy="198120"/>
          </a:xfrm>
          <a:prstGeom prst="rect">
            <a:avLst/>
          </a:prstGeom>
          <a:noFill/>
          <a:ln/>
        </p:spPr>
        <p:txBody>
          <a:bodyPr wrap="none" lIns="0" tIns="0" rIns="0" bIns="0" rtlCol="0" anchor="t"/>
          <a:lstStyle/>
          <a:p>
            <a:pPr marL="342900" indent="-342900" algn="l">
              <a:lnSpc>
                <a:spcPts val="1550"/>
              </a:lnSpc>
              <a:buSzPct val="100000"/>
              <a:buChar char="•"/>
            </a:pPr>
            <a:r>
              <a:rPr lang="en-US" sz="1200" dirty="0">
                <a:solidFill>
                  <a:srgbClr val="67534F"/>
                </a:solidFill>
                <a:latin typeface="Montserrat" pitchFamily="34" charset="0"/>
                <a:ea typeface="Montserrat" pitchFamily="34" charset="-122"/>
                <a:cs typeface="Montserrat" pitchFamily="34" charset="-120"/>
              </a:rPr>
              <a:t>Approach: Scheduled inspections/replacement.</a:t>
            </a:r>
            <a:endParaRPr lang="en-US" sz="1200" dirty="0"/>
          </a:p>
        </p:txBody>
      </p:sp>
      <p:sp>
        <p:nvSpPr>
          <p:cNvPr id="35" name="Text 33"/>
          <p:cNvSpPr/>
          <p:nvPr/>
        </p:nvSpPr>
        <p:spPr>
          <a:xfrm>
            <a:off x="716875" y="5485328"/>
            <a:ext cx="6423065" cy="198120"/>
          </a:xfrm>
          <a:prstGeom prst="rect">
            <a:avLst/>
          </a:prstGeom>
          <a:noFill/>
          <a:ln/>
        </p:spPr>
        <p:txBody>
          <a:bodyPr wrap="none" lIns="0" tIns="0" rIns="0" bIns="0" rtlCol="0" anchor="t"/>
          <a:lstStyle/>
          <a:p>
            <a:pPr marL="342900" indent="-342900" algn="l">
              <a:lnSpc>
                <a:spcPts val="1550"/>
              </a:lnSpc>
              <a:buSzPct val="100000"/>
              <a:buChar char="•"/>
            </a:pPr>
            <a:r>
              <a:rPr lang="en-US" sz="1200" dirty="0">
                <a:solidFill>
                  <a:srgbClr val="67534F"/>
                </a:solidFill>
                <a:latin typeface="Montserrat" pitchFamily="34" charset="0"/>
                <a:ea typeface="Montserrat" pitchFamily="34" charset="-122"/>
                <a:cs typeface="Montserrat" pitchFamily="34" charset="-120"/>
              </a:rPr>
              <a:t>Cost: Higher (unnecessary parts).</a:t>
            </a:r>
            <a:endParaRPr lang="en-US" sz="1200" dirty="0"/>
          </a:p>
        </p:txBody>
      </p:sp>
      <p:sp>
        <p:nvSpPr>
          <p:cNvPr id="36" name="Text 34"/>
          <p:cNvSpPr/>
          <p:nvPr/>
        </p:nvSpPr>
        <p:spPr>
          <a:xfrm>
            <a:off x="716875" y="5736788"/>
            <a:ext cx="6423065" cy="198120"/>
          </a:xfrm>
          <a:prstGeom prst="rect">
            <a:avLst/>
          </a:prstGeom>
          <a:noFill/>
          <a:ln/>
        </p:spPr>
        <p:txBody>
          <a:bodyPr wrap="none" lIns="0" tIns="0" rIns="0" bIns="0" rtlCol="0" anchor="t"/>
          <a:lstStyle/>
          <a:p>
            <a:pPr marL="342900" indent="-342900" algn="l">
              <a:lnSpc>
                <a:spcPts val="1550"/>
              </a:lnSpc>
              <a:buSzPct val="100000"/>
              <a:buChar char="•"/>
            </a:pPr>
            <a:r>
              <a:rPr lang="en-US" sz="1200" dirty="0">
                <a:solidFill>
                  <a:srgbClr val="67534F"/>
                </a:solidFill>
                <a:latin typeface="Montserrat" pitchFamily="34" charset="0"/>
                <a:ea typeface="Montserrat" pitchFamily="34" charset="-122"/>
                <a:cs typeface="Montserrat" pitchFamily="34" charset="-120"/>
              </a:rPr>
              <a:t>Reliability: Moderate (potential for unexpected failure remains).</a:t>
            </a:r>
            <a:endParaRPr lang="en-US" sz="1200" dirty="0"/>
          </a:p>
        </p:txBody>
      </p:sp>
      <p:sp>
        <p:nvSpPr>
          <p:cNvPr id="37" name="Shape 35"/>
          <p:cNvSpPr/>
          <p:nvPr/>
        </p:nvSpPr>
        <p:spPr>
          <a:xfrm>
            <a:off x="7338060" y="6407348"/>
            <a:ext cx="6743105" cy="1412557"/>
          </a:xfrm>
          <a:prstGeom prst="rect">
            <a:avLst/>
          </a:prstGeom>
          <a:solidFill>
            <a:srgbClr val="FFFFF4"/>
          </a:solidFill>
          <a:ln w="15240">
            <a:solidFill>
              <a:srgbClr val="DFC8AB"/>
            </a:solidFill>
            <a:prstDash val="solid"/>
          </a:ln>
        </p:spPr>
      </p:sp>
      <p:sp>
        <p:nvSpPr>
          <p:cNvPr id="38" name="Text 36"/>
          <p:cNvSpPr/>
          <p:nvPr/>
        </p:nvSpPr>
        <p:spPr>
          <a:xfrm>
            <a:off x="7490460" y="6574988"/>
            <a:ext cx="3011210" cy="284798"/>
          </a:xfrm>
          <a:prstGeom prst="rect">
            <a:avLst/>
          </a:prstGeom>
          <a:noFill/>
          <a:ln/>
        </p:spPr>
        <p:txBody>
          <a:bodyPr wrap="none" lIns="0" tIns="0" rIns="0" bIns="0" rtlCol="0" anchor="t"/>
          <a:lstStyle/>
          <a:p>
            <a:pPr marL="0" indent="0" algn="l">
              <a:lnSpc>
                <a:spcPts val="2200"/>
              </a:lnSpc>
              <a:buNone/>
            </a:pPr>
            <a:r>
              <a:rPr lang="en-US" sz="1700" dirty="0">
                <a:solidFill>
                  <a:srgbClr val="67534F"/>
                </a:solidFill>
                <a:latin typeface="Marcellus" pitchFamily="34" charset="0"/>
                <a:ea typeface="Marcellus" pitchFamily="34" charset="-122"/>
                <a:cs typeface="Marcellus" pitchFamily="34" charset="-120"/>
              </a:rPr>
              <a:t>Predictive Maintenance (PdM)</a:t>
            </a:r>
            <a:endParaRPr lang="en-US" sz="1700" dirty="0"/>
          </a:p>
        </p:txBody>
      </p:sp>
      <p:sp>
        <p:nvSpPr>
          <p:cNvPr id="39" name="Text 37"/>
          <p:cNvSpPr/>
          <p:nvPr/>
        </p:nvSpPr>
        <p:spPr>
          <a:xfrm>
            <a:off x="7490460" y="6951226"/>
            <a:ext cx="6423065" cy="198120"/>
          </a:xfrm>
          <a:prstGeom prst="rect">
            <a:avLst/>
          </a:prstGeom>
          <a:noFill/>
          <a:ln/>
        </p:spPr>
        <p:txBody>
          <a:bodyPr wrap="none" lIns="0" tIns="0" rIns="0" bIns="0" rtlCol="0" anchor="t"/>
          <a:lstStyle/>
          <a:p>
            <a:pPr marL="342900" indent="-342900" algn="l">
              <a:lnSpc>
                <a:spcPts val="1550"/>
              </a:lnSpc>
              <a:buSzPct val="100000"/>
              <a:buChar char="•"/>
            </a:pPr>
            <a:r>
              <a:rPr lang="en-US" sz="1200" dirty="0">
                <a:solidFill>
                  <a:srgbClr val="67534F"/>
                </a:solidFill>
                <a:latin typeface="Montserrat" pitchFamily="34" charset="0"/>
                <a:ea typeface="Montserrat" pitchFamily="34" charset="-122"/>
                <a:cs typeface="Montserrat" pitchFamily="34" charset="-120"/>
              </a:rPr>
              <a:t>Approach: Real-time monitoring &amp; ML prediction.</a:t>
            </a:r>
            <a:endParaRPr lang="en-US" sz="1200" dirty="0"/>
          </a:p>
        </p:txBody>
      </p:sp>
      <p:sp>
        <p:nvSpPr>
          <p:cNvPr id="40" name="Text 38"/>
          <p:cNvSpPr/>
          <p:nvPr/>
        </p:nvSpPr>
        <p:spPr>
          <a:xfrm>
            <a:off x="7490460" y="7202686"/>
            <a:ext cx="6423065" cy="198120"/>
          </a:xfrm>
          <a:prstGeom prst="rect">
            <a:avLst/>
          </a:prstGeom>
          <a:noFill/>
          <a:ln/>
        </p:spPr>
        <p:txBody>
          <a:bodyPr wrap="none" lIns="0" tIns="0" rIns="0" bIns="0" rtlCol="0" anchor="t"/>
          <a:lstStyle/>
          <a:p>
            <a:pPr marL="342900" indent="-342900" algn="l">
              <a:lnSpc>
                <a:spcPts val="1550"/>
              </a:lnSpc>
              <a:buSzPct val="100000"/>
              <a:buChar char="•"/>
            </a:pPr>
            <a:r>
              <a:rPr lang="en-US" sz="1200" dirty="0">
                <a:solidFill>
                  <a:srgbClr val="67534F"/>
                </a:solidFill>
                <a:latin typeface="Montserrat" pitchFamily="34" charset="0"/>
                <a:ea typeface="Montserrat" pitchFamily="34" charset="-122"/>
                <a:cs typeface="Montserrat" pitchFamily="34" charset="-120"/>
              </a:rPr>
              <a:t>Cost: Optimized (maintenance only when required).</a:t>
            </a:r>
            <a:endParaRPr lang="en-US" sz="1200" dirty="0"/>
          </a:p>
        </p:txBody>
      </p:sp>
      <p:sp>
        <p:nvSpPr>
          <p:cNvPr id="41" name="Text 39"/>
          <p:cNvSpPr/>
          <p:nvPr/>
        </p:nvSpPr>
        <p:spPr>
          <a:xfrm>
            <a:off x="7490460" y="7454146"/>
            <a:ext cx="6423065" cy="198120"/>
          </a:xfrm>
          <a:prstGeom prst="rect">
            <a:avLst/>
          </a:prstGeom>
          <a:noFill/>
          <a:ln/>
        </p:spPr>
        <p:txBody>
          <a:bodyPr wrap="none" lIns="0" tIns="0" rIns="0" bIns="0" rtlCol="0" anchor="t"/>
          <a:lstStyle/>
          <a:p>
            <a:pPr marL="342900" indent="-342900" algn="l">
              <a:lnSpc>
                <a:spcPts val="1550"/>
              </a:lnSpc>
              <a:buSzPct val="100000"/>
              <a:buChar char="•"/>
            </a:pPr>
            <a:r>
              <a:rPr lang="en-US" sz="1200" dirty="0">
                <a:solidFill>
                  <a:srgbClr val="67534F"/>
                </a:solidFill>
                <a:latin typeface="Montserrat" pitchFamily="34" charset="0"/>
                <a:ea typeface="Montserrat" pitchFamily="34" charset="-122"/>
                <a:cs typeface="Montserrat" pitchFamily="34" charset="-120"/>
              </a:rPr>
              <a:t>Reliability: High (early fault detection and reduced downtime).</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72095" y="339447"/>
            <a:ext cx="5608558" cy="461367"/>
          </a:xfrm>
          <a:prstGeom prst="rect">
            <a:avLst/>
          </a:prstGeom>
          <a:noFill/>
          <a:ln/>
        </p:spPr>
        <p:txBody>
          <a:bodyPr wrap="none" lIns="0" tIns="0" rIns="0" bIns="0" rtlCol="0" anchor="t"/>
          <a:lstStyle/>
          <a:p>
            <a:pPr marL="0" indent="0" algn="l">
              <a:lnSpc>
                <a:spcPts val="3600"/>
              </a:lnSpc>
              <a:buNone/>
            </a:pPr>
            <a:r>
              <a:rPr lang="en-US" sz="2750" dirty="0">
                <a:solidFill>
                  <a:srgbClr val="532418"/>
                </a:solidFill>
                <a:latin typeface="Marcellus" pitchFamily="34" charset="0"/>
                <a:ea typeface="Marcellus" pitchFamily="34" charset="-122"/>
                <a:cs typeface="Marcellus" pitchFamily="34" charset="-120"/>
              </a:rPr>
              <a:t>System Advantages and Limitations</a:t>
            </a:r>
            <a:endParaRPr lang="en-US" sz="2750" dirty="0"/>
          </a:p>
        </p:txBody>
      </p:sp>
      <p:sp>
        <p:nvSpPr>
          <p:cNvPr id="3" name="Text 1"/>
          <p:cNvSpPr/>
          <p:nvPr/>
        </p:nvSpPr>
        <p:spPr>
          <a:xfrm>
            <a:off x="572095" y="1047631"/>
            <a:ext cx="13486209" cy="160496"/>
          </a:xfrm>
          <a:prstGeom prst="rect">
            <a:avLst/>
          </a:prstGeom>
          <a:noFill/>
          <a:ln/>
        </p:spPr>
        <p:txBody>
          <a:bodyPr wrap="none" lIns="0" tIns="0" rIns="0" bIns="0" rtlCol="0" anchor="t"/>
          <a:lstStyle/>
          <a:p>
            <a:pPr marL="0" indent="0" algn="l">
              <a:lnSpc>
                <a:spcPts val="1250"/>
              </a:lnSpc>
              <a:buNone/>
            </a:pPr>
            <a:r>
              <a:rPr lang="en-US" sz="950" dirty="0">
                <a:solidFill>
                  <a:srgbClr val="67534F"/>
                </a:solidFill>
                <a:latin typeface="Montserrat" pitchFamily="34" charset="0"/>
                <a:ea typeface="Montserrat" pitchFamily="34" charset="-122"/>
                <a:cs typeface="Montserrat" pitchFamily="34" charset="-120"/>
              </a:rPr>
              <a:t>The prototype delivers significant operational benefits but also faces practical constraints inherent to its low-cost design and deployment environment.</a:t>
            </a:r>
            <a:endParaRPr lang="en-US" sz="950" dirty="0"/>
          </a:p>
        </p:txBody>
      </p:sp>
      <p:sp>
        <p:nvSpPr>
          <p:cNvPr id="4" name="Text 2"/>
          <p:cNvSpPr/>
          <p:nvPr/>
        </p:nvSpPr>
        <p:spPr>
          <a:xfrm>
            <a:off x="572095" y="1470303"/>
            <a:ext cx="2129314" cy="276701"/>
          </a:xfrm>
          <a:prstGeom prst="rect">
            <a:avLst/>
          </a:prstGeom>
          <a:noFill/>
          <a:ln/>
        </p:spPr>
        <p:txBody>
          <a:bodyPr wrap="none" lIns="0" tIns="0" rIns="0" bIns="0" rtlCol="0" anchor="t"/>
          <a:lstStyle/>
          <a:p>
            <a:pPr marL="0" indent="0" algn="l">
              <a:lnSpc>
                <a:spcPts val="2150"/>
              </a:lnSpc>
              <a:buNone/>
            </a:pPr>
            <a:r>
              <a:rPr lang="en-US" sz="1650" dirty="0">
                <a:solidFill>
                  <a:srgbClr val="532418"/>
                </a:solidFill>
                <a:latin typeface="Marcellus" pitchFamily="34" charset="0"/>
                <a:ea typeface="Marcellus" pitchFamily="34" charset="-122"/>
                <a:cs typeface="Marcellus" pitchFamily="34" charset="-120"/>
              </a:rPr>
              <a:t>5.1 Advantages</a:t>
            </a:r>
            <a:endParaRPr lang="en-US" sz="1650" dirty="0"/>
          </a:p>
        </p:txBody>
      </p:sp>
      <p:pic>
        <p:nvPicPr>
          <p:cNvPr id="5" name="Image 0" descr="preencoded.png"/>
          <p:cNvPicPr>
            <a:picLocks noChangeAspect="1"/>
          </p:cNvPicPr>
          <p:nvPr/>
        </p:nvPicPr>
        <p:blipFill>
          <a:blip r:embed="rId3"/>
          <a:stretch>
            <a:fillRect/>
          </a:stretch>
        </p:blipFill>
        <p:spPr>
          <a:xfrm>
            <a:off x="572095" y="1885831"/>
            <a:ext cx="370284" cy="370284"/>
          </a:xfrm>
          <a:prstGeom prst="rect">
            <a:avLst/>
          </a:prstGeom>
        </p:spPr>
      </p:pic>
      <p:sp>
        <p:nvSpPr>
          <p:cNvPr id="6" name="Text 3"/>
          <p:cNvSpPr/>
          <p:nvPr/>
        </p:nvSpPr>
        <p:spPr>
          <a:xfrm>
            <a:off x="572095" y="2410420"/>
            <a:ext cx="1774508" cy="230624"/>
          </a:xfrm>
          <a:prstGeom prst="rect">
            <a:avLst/>
          </a:prstGeom>
          <a:noFill/>
          <a:ln/>
        </p:spPr>
        <p:txBody>
          <a:bodyPr wrap="none" lIns="0" tIns="0" rIns="0" bIns="0" rtlCol="0" anchor="t"/>
          <a:lstStyle/>
          <a:p>
            <a:pPr marL="0" indent="0" algn="l">
              <a:lnSpc>
                <a:spcPts val="1800"/>
              </a:lnSpc>
              <a:buNone/>
            </a:pPr>
            <a:r>
              <a:rPr lang="en-US" sz="1350" dirty="0">
                <a:solidFill>
                  <a:srgbClr val="67534F"/>
                </a:solidFill>
                <a:latin typeface="Marcellus" pitchFamily="34" charset="0"/>
                <a:ea typeface="Marcellus" pitchFamily="34" charset="-122"/>
                <a:cs typeface="Marcellus" pitchFamily="34" charset="-120"/>
              </a:rPr>
              <a:t>Early Fault Prediction</a:t>
            </a:r>
            <a:endParaRPr lang="en-US" sz="1350" dirty="0"/>
          </a:p>
        </p:txBody>
      </p:sp>
      <p:sp>
        <p:nvSpPr>
          <p:cNvPr id="7" name="Text 4"/>
          <p:cNvSpPr/>
          <p:nvPr/>
        </p:nvSpPr>
        <p:spPr>
          <a:xfrm>
            <a:off x="572095" y="2764393"/>
            <a:ext cx="6592610" cy="160496"/>
          </a:xfrm>
          <a:prstGeom prst="rect">
            <a:avLst/>
          </a:prstGeom>
          <a:noFill/>
          <a:ln/>
        </p:spPr>
        <p:txBody>
          <a:bodyPr wrap="none" lIns="0" tIns="0" rIns="0" bIns="0" rtlCol="0" anchor="t"/>
          <a:lstStyle/>
          <a:p>
            <a:pPr marL="0" indent="0" algn="l">
              <a:lnSpc>
                <a:spcPts val="1250"/>
              </a:lnSpc>
              <a:buNone/>
            </a:pPr>
            <a:r>
              <a:rPr lang="en-US" sz="950" dirty="0">
                <a:solidFill>
                  <a:srgbClr val="67534F"/>
                </a:solidFill>
                <a:latin typeface="Montserrat" pitchFamily="34" charset="0"/>
                <a:ea typeface="Montserrat" pitchFamily="34" charset="-122"/>
                <a:cs typeface="Montserrat" pitchFamily="34" charset="-120"/>
              </a:rPr>
              <a:t>Significantly reduces costly unplanned downtime by enabling proactive repairs.</a:t>
            </a:r>
            <a:endParaRPr lang="en-US" sz="950" dirty="0"/>
          </a:p>
        </p:txBody>
      </p:sp>
      <p:pic>
        <p:nvPicPr>
          <p:cNvPr id="8" name="Image 1" descr="preencoded.png"/>
          <p:cNvPicPr>
            <a:picLocks noChangeAspect="1"/>
          </p:cNvPicPr>
          <p:nvPr/>
        </p:nvPicPr>
        <p:blipFill>
          <a:blip r:embed="rId4"/>
          <a:stretch>
            <a:fillRect/>
          </a:stretch>
        </p:blipFill>
        <p:spPr>
          <a:xfrm>
            <a:off x="572095" y="3171706"/>
            <a:ext cx="370284" cy="370284"/>
          </a:xfrm>
          <a:prstGeom prst="rect">
            <a:avLst/>
          </a:prstGeom>
        </p:spPr>
      </p:pic>
      <p:sp>
        <p:nvSpPr>
          <p:cNvPr id="9" name="Text 5"/>
          <p:cNvSpPr/>
          <p:nvPr/>
        </p:nvSpPr>
        <p:spPr>
          <a:xfrm>
            <a:off x="572095" y="3696295"/>
            <a:ext cx="1986915" cy="230624"/>
          </a:xfrm>
          <a:prstGeom prst="rect">
            <a:avLst/>
          </a:prstGeom>
          <a:noFill/>
          <a:ln/>
        </p:spPr>
        <p:txBody>
          <a:bodyPr wrap="none" lIns="0" tIns="0" rIns="0" bIns="0" rtlCol="0" anchor="t"/>
          <a:lstStyle/>
          <a:p>
            <a:pPr marL="0" indent="0" algn="l">
              <a:lnSpc>
                <a:spcPts val="1800"/>
              </a:lnSpc>
              <a:buNone/>
            </a:pPr>
            <a:r>
              <a:rPr lang="en-US" sz="1350" dirty="0">
                <a:solidFill>
                  <a:srgbClr val="67534F"/>
                </a:solidFill>
                <a:latin typeface="Marcellus" pitchFamily="34" charset="0"/>
                <a:ea typeface="Marcellus" pitchFamily="34" charset="-122"/>
                <a:cs typeface="Marcellus" pitchFamily="34" charset="-120"/>
              </a:rPr>
              <a:t>Cost-Effective &amp; Scalable</a:t>
            </a:r>
            <a:endParaRPr lang="en-US" sz="1350" dirty="0"/>
          </a:p>
        </p:txBody>
      </p:sp>
      <p:sp>
        <p:nvSpPr>
          <p:cNvPr id="10" name="Text 6"/>
          <p:cNvSpPr/>
          <p:nvPr/>
        </p:nvSpPr>
        <p:spPr>
          <a:xfrm>
            <a:off x="572095" y="4050268"/>
            <a:ext cx="6592610" cy="160496"/>
          </a:xfrm>
          <a:prstGeom prst="rect">
            <a:avLst/>
          </a:prstGeom>
          <a:noFill/>
          <a:ln/>
        </p:spPr>
        <p:txBody>
          <a:bodyPr wrap="none" lIns="0" tIns="0" rIns="0" bIns="0" rtlCol="0" anchor="t"/>
          <a:lstStyle/>
          <a:p>
            <a:pPr marL="0" indent="0" algn="l">
              <a:lnSpc>
                <a:spcPts val="1250"/>
              </a:lnSpc>
              <a:buNone/>
            </a:pPr>
            <a:r>
              <a:rPr lang="en-US" sz="950" dirty="0">
                <a:solidFill>
                  <a:srgbClr val="67534F"/>
                </a:solidFill>
                <a:latin typeface="Montserrat" pitchFamily="34" charset="0"/>
                <a:ea typeface="Montserrat" pitchFamily="34" charset="-122"/>
                <a:cs typeface="Montserrat" pitchFamily="34" charset="-120"/>
              </a:rPr>
              <a:t>Utilizes low-cost, off-the-shelf components suitable for small to mid-sized industrial environments.</a:t>
            </a:r>
            <a:endParaRPr lang="en-US" sz="950" dirty="0"/>
          </a:p>
        </p:txBody>
      </p:sp>
      <p:pic>
        <p:nvPicPr>
          <p:cNvPr id="11" name="Image 2" descr="preencoded.png"/>
          <p:cNvPicPr>
            <a:picLocks noChangeAspect="1"/>
          </p:cNvPicPr>
          <p:nvPr/>
        </p:nvPicPr>
        <p:blipFill>
          <a:blip r:embed="rId5"/>
          <a:stretch>
            <a:fillRect/>
          </a:stretch>
        </p:blipFill>
        <p:spPr>
          <a:xfrm>
            <a:off x="572095" y="4457581"/>
            <a:ext cx="370284" cy="370284"/>
          </a:xfrm>
          <a:prstGeom prst="rect">
            <a:avLst/>
          </a:prstGeom>
        </p:spPr>
      </p:pic>
      <p:sp>
        <p:nvSpPr>
          <p:cNvPr id="12" name="Text 7"/>
          <p:cNvSpPr/>
          <p:nvPr/>
        </p:nvSpPr>
        <p:spPr>
          <a:xfrm>
            <a:off x="572095" y="4982170"/>
            <a:ext cx="1774508" cy="230624"/>
          </a:xfrm>
          <a:prstGeom prst="rect">
            <a:avLst/>
          </a:prstGeom>
          <a:noFill/>
          <a:ln/>
        </p:spPr>
        <p:txBody>
          <a:bodyPr wrap="none" lIns="0" tIns="0" rIns="0" bIns="0" rtlCol="0" anchor="t"/>
          <a:lstStyle/>
          <a:p>
            <a:pPr marL="0" indent="0" algn="l">
              <a:lnSpc>
                <a:spcPts val="1800"/>
              </a:lnSpc>
              <a:buNone/>
            </a:pPr>
            <a:r>
              <a:rPr lang="en-US" sz="1350" dirty="0">
                <a:solidFill>
                  <a:srgbClr val="67534F"/>
                </a:solidFill>
                <a:latin typeface="Marcellus" pitchFamily="34" charset="0"/>
                <a:ea typeface="Marcellus" pitchFamily="34" charset="-122"/>
                <a:cs typeface="Marcellus" pitchFamily="34" charset="-120"/>
              </a:rPr>
              <a:t>Remote Accessibility</a:t>
            </a:r>
            <a:endParaRPr lang="en-US" sz="1350" dirty="0"/>
          </a:p>
        </p:txBody>
      </p:sp>
      <p:sp>
        <p:nvSpPr>
          <p:cNvPr id="13" name="Text 8"/>
          <p:cNvSpPr/>
          <p:nvPr/>
        </p:nvSpPr>
        <p:spPr>
          <a:xfrm>
            <a:off x="572095" y="5336143"/>
            <a:ext cx="6592610" cy="160496"/>
          </a:xfrm>
          <a:prstGeom prst="rect">
            <a:avLst/>
          </a:prstGeom>
          <a:noFill/>
          <a:ln/>
        </p:spPr>
        <p:txBody>
          <a:bodyPr wrap="none" lIns="0" tIns="0" rIns="0" bIns="0" rtlCol="0" anchor="t"/>
          <a:lstStyle/>
          <a:p>
            <a:pPr marL="0" indent="0" algn="l">
              <a:lnSpc>
                <a:spcPts val="1250"/>
              </a:lnSpc>
              <a:buNone/>
            </a:pPr>
            <a:r>
              <a:rPr lang="en-US" sz="950" dirty="0">
                <a:solidFill>
                  <a:srgbClr val="67534F"/>
                </a:solidFill>
                <a:latin typeface="Montserrat" pitchFamily="34" charset="0"/>
                <a:ea typeface="Montserrat" pitchFamily="34" charset="-122"/>
                <a:cs typeface="Montserrat" pitchFamily="34" charset="-120"/>
              </a:rPr>
              <a:t>Cloud-based data storage and dashboard allow remote monitoring and alert access.</a:t>
            </a:r>
            <a:endParaRPr lang="en-US" sz="950" dirty="0"/>
          </a:p>
        </p:txBody>
      </p:sp>
      <p:pic>
        <p:nvPicPr>
          <p:cNvPr id="14" name="Image 3" descr="preencoded.png"/>
          <p:cNvPicPr>
            <a:picLocks noChangeAspect="1"/>
          </p:cNvPicPr>
          <p:nvPr/>
        </p:nvPicPr>
        <p:blipFill>
          <a:blip r:embed="rId6"/>
          <a:stretch>
            <a:fillRect/>
          </a:stretch>
        </p:blipFill>
        <p:spPr>
          <a:xfrm>
            <a:off x="572095" y="5743456"/>
            <a:ext cx="370284" cy="370284"/>
          </a:xfrm>
          <a:prstGeom prst="rect">
            <a:avLst/>
          </a:prstGeom>
        </p:spPr>
      </p:pic>
      <p:sp>
        <p:nvSpPr>
          <p:cNvPr id="15" name="Text 9"/>
          <p:cNvSpPr/>
          <p:nvPr/>
        </p:nvSpPr>
        <p:spPr>
          <a:xfrm>
            <a:off x="572095" y="6268045"/>
            <a:ext cx="2026206" cy="230624"/>
          </a:xfrm>
          <a:prstGeom prst="rect">
            <a:avLst/>
          </a:prstGeom>
          <a:noFill/>
          <a:ln/>
        </p:spPr>
        <p:txBody>
          <a:bodyPr wrap="none" lIns="0" tIns="0" rIns="0" bIns="0" rtlCol="0" anchor="t"/>
          <a:lstStyle/>
          <a:p>
            <a:pPr marL="0" indent="0" algn="l">
              <a:lnSpc>
                <a:spcPts val="1800"/>
              </a:lnSpc>
              <a:buNone/>
            </a:pPr>
            <a:r>
              <a:rPr lang="en-US" sz="1350" dirty="0">
                <a:solidFill>
                  <a:srgbClr val="67534F"/>
                </a:solidFill>
                <a:latin typeface="Marcellus" pitchFamily="34" charset="0"/>
                <a:ea typeface="Marcellus" pitchFamily="34" charset="-122"/>
                <a:cs typeface="Marcellus" pitchFamily="34" charset="-120"/>
              </a:rPr>
              <a:t>Extended Motor Lifespan</a:t>
            </a:r>
            <a:endParaRPr lang="en-US" sz="1350" dirty="0"/>
          </a:p>
        </p:txBody>
      </p:sp>
      <p:sp>
        <p:nvSpPr>
          <p:cNvPr id="16" name="Text 10"/>
          <p:cNvSpPr/>
          <p:nvPr/>
        </p:nvSpPr>
        <p:spPr>
          <a:xfrm>
            <a:off x="572095" y="6622018"/>
            <a:ext cx="6592610" cy="160496"/>
          </a:xfrm>
          <a:prstGeom prst="rect">
            <a:avLst/>
          </a:prstGeom>
          <a:noFill/>
          <a:ln/>
        </p:spPr>
        <p:txBody>
          <a:bodyPr wrap="none" lIns="0" tIns="0" rIns="0" bIns="0" rtlCol="0" anchor="t"/>
          <a:lstStyle/>
          <a:p>
            <a:pPr marL="0" indent="0" algn="l">
              <a:lnSpc>
                <a:spcPts val="1250"/>
              </a:lnSpc>
              <a:buNone/>
            </a:pPr>
            <a:r>
              <a:rPr lang="en-US" sz="950" dirty="0">
                <a:solidFill>
                  <a:srgbClr val="67534F"/>
                </a:solidFill>
                <a:latin typeface="Montserrat" pitchFamily="34" charset="0"/>
                <a:ea typeface="Montserrat" pitchFamily="34" charset="-122"/>
                <a:cs typeface="Montserrat" pitchFamily="34" charset="-120"/>
              </a:rPr>
              <a:t>Minimizes operational stress and failure risk, prolonging equipment life.</a:t>
            </a:r>
            <a:endParaRPr lang="en-US" sz="950" dirty="0"/>
          </a:p>
        </p:txBody>
      </p:sp>
      <p:sp>
        <p:nvSpPr>
          <p:cNvPr id="17" name="Text 11"/>
          <p:cNvSpPr/>
          <p:nvPr/>
        </p:nvSpPr>
        <p:spPr>
          <a:xfrm>
            <a:off x="7473315" y="1470303"/>
            <a:ext cx="2129314" cy="276701"/>
          </a:xfrm>
          <a:prstGeom prst="rect">
            <a:avLst/>
          </a:prstGeom>
          <a:noFill/>
          <a:ln/>
        </p:spPr>
        <p:txBody>
          <a:bodyPr wrap="none" lIns="0" tIns="0" rIns="0" bIns="0" rtlCol="0" anchor="t"/>
          <a:lstStyle/>
          <a:p>
            <a:pPr marL="0" indent="0" algn="l">
              <a:lnSpc>
                <a:spcPts val="2150"/>
              </a:lnSpc>
              <a:buNone/>
            </a:pPr>
            <a:r>
              <a:rPr lang="en-US" sz="1650" dirty="0">
                <a:solidFill>
                  <a:srgbClr val="532418"/>
                </a:solidFill>
                <a:latin typeface="Marcellus" pitchFamily="34" charset="0"/>
                <a:ea typeface="Marcellus" pitchFamily="34" charset="-122"/>
                <a:cs typeface="Marcellus" pitchFamily="34" charset="-120"/>
              </a:rPr>
              <a:t>5.2 Disadvantages</a:t>
            </a:r>
            <a:endParaRPr lang="en-US" sz="1650" dirty="0"/>
          </a:p>
        </p:txBody>
      </p:sp>
      <p:sp>
        <p:nvSpPr>
          <p:cNvPr id="18" name="Text 12"/>
          <p:cNvSpPr/>
          <p:nvPr/>
        </p:nvSpPr>
        <p:spPr>
          <a:xfrm>
            <a:off x="7473315" y="1870353"/>
            <a:ext cx="6592610" cy="160496"/>
          </a:xfrm>
          <a:prstGeom prst="rect">
            <a:avLst/>
          </a:prstGeom>
          <a:noFill/>
          <a:ln/>
        </p:spPr>
        <p:txBody>
          <a:bodyPr wrap="none" lIns="0" tIns="0" rIns="0" bIns="0" rtlCol="0" anchor="t"/>
          <a:lstStyle/>
          <a:p>
            <a:pPr marL="342900" indent="-342900" algn="l">
              <a:lnSpc>
                <a:spcPts val="1250"/>
              </a:lnSpc>
              <a:buSzPct val="100000"/>
              <a:buChar char="•"/>
            </a:pPr>
            <a:r>
              <a:rPr lang="en-US" sz="950" dirty="0">
                <a:solidFill>
                  <a:srgbClr val="67534F"/>
                </a:solidFill>
                <a:latin typeface="Montserrat" pitchFamily="34" charset="0"/>
                <a:ea typeface="Montserrat" pitchFamily="34" charset="-122"/>
                <a:cs typeface="Montserrat" pitchFamily="34" charset="-120"/>
              </a:rPr>
              <a:t>Requires stable Wi-Fi/internet connectivity for continuous data upload.</a:t>
            </a:r>
            <a:endParaRPr lang="en-US" sz="950" dirty="0"/>
          </a:p>
        </p:txBody>
      </p:sp>
      <p:sp>
        <p:nvSpPr>
          <p:cNvPr id="19" name="Text 13"/>
          <p:cNvSpPr/>
          <p:nvPr/>
        </p:nvSpPr>
        <p:spPr>
          <a:xfrm>
            <a:off x="7473315" y="2073950"/>
            <a:ext cx="6592610" cy="320992"/>
          </a:xfrm>
          <a:prstGeom prst="rect">
            <a:avLst/>
          </a:prstGeom>
          <a:noFill/>
          <a:ln/>
        </p:spPr>
        <p:txBody>
          <a:bodyPr wrap="square" lIns="0" tIns="0" rIns="0" bIns="0" rtlCol="0" anchor="t"/>
          <a:lstStyle/>
          <a:p>
            <a:pPr marL="342900" indent="-342900" algn="l">
              <a:lnSpc>
                <a:spcPts val="1250"/>
              </a:lnSpc>
              <a:buSzPct val="100000"/>
              <a:buChar char="•"/>
            </a:pPr>
            <a:r>
              <a:rPr lang="en-US" sz="950" dirty="0">
                <a:solidFill>
                  <a:srgbClr val="67534F"/>
                </a:solidFill>
                <a:latin typeface="Montserrat" pitchFamily="34" charset="0"/>
                <a:ea typeface="Montserrat" pitchFamily="34" charset="-122"/>
                <a:cs typeface="Montserrat" pitchFamily="34" charset="-120"/>
              </a:rPr>
              <a:t>ML model accuracy is directly dependent on the quality and volume of training data (Normal vs. Fault conditions).</a:t>
            </a:r>
            <a:endParaRPr lang="en-US" sz="950" dirty="0"/>
          </a:p>
        </p:txBody>
      </p:sp>
      <p:sp>
        <p:nvSpPr>
          <p:cNvPr id="20" name="Text 14"/>
          <p:cNvSpPr/>
          <p:nvPr/>
        </p:nvSpPr>
        <p:spPr>
          <a:xfrm>
            <a:off x="7473315" y="2438043"/>
            <a:ext cx="6592610" cy="320992"/>
          </a:xfrm>
          <a:prstGeom prst="rect">
            <a:avLst/>
          </a:prstGeom>
          <a:noFill/>
          <a:ln/>
        </p:spPr>
        <p:txBody>
          <a:bodyPr wrap="square" lIns="0" tIns="0" rIns="0" bIns="0" rtlCol="0" anchor="t"/>
          <a:lstStyle/>
          <a:p>
            <a:pPr marL="342900" indent="-342900" algn="l">
              <a:lnSpc>
                <a:spcPts val="1250"/>
              </a:lnSpc>
              <a:buSzPct val="100000"/>
              <a:buChar char="•"/>
            </a:pPr>
            <a:r>
              <a:rPr lang="en-US" sz="950" dirty="0">
                <a:solidFill>
                  <a:srgbClr val="67534F"/>
                </a:solidFill>
                <a:latin typeface="Montserrat" pitchFamily="34" charset="0"/>
                <a:ea typeface="Montserrat" pitchFamily="34" charset="-122"/>
                <a:cs typeface="Montserrat" pitchFamily="34" charset="-120"/>
              </a:rPr>
              <a:t>Google Sheets API is not designed for the high throughput requirements of large-scale industrial data logging.</a:t>
            </a:r>
            <a:endParaRPr lang="en-US" sz="950" dirty="0"/>
          </a:p>
        </p:txBody>
      </p:sp>
      <p:sp>
        <p:nvSpPr>
          <p:cNvPr id="21" name="Text 15"/>
          <p:cNvSpPr/>
          <p:nvPr/>
        </p:nvSpPr>
        <p:spPr>
          <a:xfrm>
            <a:off x="7473315" y="2802136"/>
            <a:ext cx="6592610" cy="160496"/>
          </a:xfrm>
          <a:prstGeom prst="rect">
            <a:avLst/>
          </a:prstGeom>
          <a:noFill/>
          <a:ln/>
        </p:spPr>
        <p:txBody>
          <a:bodyPr wrap="none" lIns="0" tIns="0" rIns="0" bIns="0" rtlCol="0" anchor="t"/>
          <a:lstStyle/>
          <a:p>
            <a:pPr marL="342900" indent="-342900" algn="l">
              <a:lnSpc>
                <a:spcPts val="1250"/>
              </a:lnSpc>
              <a:buSzPct val="100000"/>
              <a:buChar char="•"/>
            </a:pPr>
            <a:r>
              <a:rPr lang="en-US" sz="950" dirty="0">
                <a:solidFill>
                  <a:srgbClr val="67534F"/>
                </a:solidFill>
                <a:latin typeface="Montserrat" pitchFamily="34" charset="0"/>
                <a:ea typeface="Montserrat" pitchFamily="34" charset="-122"/>
                <a:cs typeface="Montserrat" pitchFamily="34" charset="-120"/>
              </a:rPr>
              <a:t>Sensors and acquisition units require routine calibration and maintenance in harsh industrial settings.</a:t>
            </a:r>
            <a:endParaRPr lang="en-US" sz="950" dirty="0"/>
          </a:p>
        </p:txBody>
      </p:sp>
      <p:pic>
        <p:nvPicPr>
          <p:cNvPr id="22" name="Image 4" descr="preencoded.png"/>
          <p:cNvPicPr>
            <a:picLocks noChangeAspect="1"/>
          </p:cNvPicPr>
          <p:nvPr/>
        </p:nvPicPr>
        <p:blipFill>
          <a:blip r:embed="rId7"/>
          <a:stretch>
            <a:fillRect/>
          </a:stretch>
        </p:blipFill>
        <p:spPr>
          <a:xfrm>
            <a:off x="7473315" y="3101459"/>
            <a:ext cx="6592610" cy="65926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08648" y="610433"/>
            <a:ext cx="6845975" cy="650081"/>
          </a:xfrm>
          <a:prstGeom prst="rect">
            <a:avLst/>
          </a:prstGeom>
          <a:noFill/>
          <a:ln/>
        </p:spPr>
        <p:txBody>
          <a:bodyPr wrap="none" lIns="0" tIns="0" rIns="0" bIns="0" rtlCol="0" anchor="t"/>
          <a:lstStyle/>
          <a:p>
            <a:pPr marL="0" indent="0" algn="l">
              <a:lnSpc>
                <a:spcPts val="5100"/>
              </a:lnSpc>
              <a:buNone/>
            </a:pPr>
            <a:r>
              <a:rPr lang="en-US" sz="3900" dirty="0">
                <a:solidFill>
                  <a:srgbClr val="532418"/>
                </a:solidFill>
                <a:latin typeface="Marcellus" pitchFamily="34" charset="0"/>
                <a:ea typeface="Marcellus" pitchFamily="34" charset="-122"/>
                <a:cs typeface="Marcellus" pitchFamily="34" charset="-120"/>
              </a:rPr>
              <a:t>Applications and Future Scope</a:t>
            </a:r>
            <a:endParaRPr lang="en-US" sz="3900" dirty="0"/>
          </a:p>
        </p:txBody>
      </p:sp>
      <p:sp>
        <p:nvSpPr>
          <p:cNvPr id="3" name="Text 1"/>
          <p:cNvSpPr/>
          <p:nvPr/>
        </p:nvSpPr>
        <p:spPr>
          <a:xfrm>
            <a:off x="608648" y="1608296"/>
            <a:ext cx="13413105" cy="452199"/>
          </a:xfrm>
          <a:prstGeom prst="rect">
            <a:avLst/>
          </a:prstGeom>
          <a:noFill/>
          <a:ln/>
        </p:spPr>
        <p:txBody>
          <a:bodyPr wrap="square" lIns="0" tIns="0" rIns="0" bIns="0" rtlCol="0" anchor="t"/>
          <a:lstStyle/>
          <a:p>
            <a:pPr marL="0" indent="0" algn="l">
              <a:lnSpc>
                <a:spcPts val="1750"/>
              </a:lnSpc>
              <a:buNone/>
            </a:pPr>
            <a:r>
              <a:rPr lang="en-US" sz="1350" dirty="0">
                <a:solidFill>
                  <a:srgbClr val="67534F"/>
                </a:solidFill>
                <a:latin typeface="Montserrat" pitchFamily="34" charset="0"/>
                <a:ea typeface="Montserrat" pitchFamily="34" charset="-122"/>
                <a:cs typeface="Montserrat" pitchFamily="34" charset="-120"/>
              </a:rPr>
              <a:t>This Predictive Maintenance solution is highly applicable across various sectors and serves as a foundational prototype for more sophisticated future developments.</a:t>
            </a:r>
            <a:endParaRPr lang="en-US" sz="1350" dirty="0"/>
          </a:p>
        </p:txBody>
      </p:sp>
      <p:sp>
        <p:nvSpPr>
          <p:cNvPr id="4" name="Shape 2"/>
          <p:cNvSpPr/>
          <p:nvPr/>
        </p:nvSpPr>
        <p:spPr>
          <a:xfrm>
            <a:off x="608648" y="2516981"/>
            <a:ext cx="6619637" cy="2539008"/>
          </a:xfrm>
          <a:prstGeom prst="roundRect">
            <a:avLst>
              <a:gd name="adj" fmla="val 4322"/>
            </a:avLst>
          </a:prstGeom>
          <a:solidFill>
            <a:srgbClr val="FFFFF4">
              <a:alpha val="95000"/>
            </a:srgbClr>
          </a:solidFill>
          <a:ln/>
        </p:spPr>
      </p:sp>
      <p:sp>
        <p:nvSpPr>
          <p:cNvPr id="5" name="Shape 3"/>
          <p:cNvSpPr/>
          <p:nvPr/>
        </p:nvSpPr>
        <p:spPr>
          <a:xfrm>
            <a:off x="608648" y="2494121"/>
            <a:ext cx="6619637" cy="91440"/>
          </a:xfrm>
          <a:prstGeom prst="roundRect">
            <a:avLst>
              <a:gd name="adj" fmla="val 79887"/>
            </a:avLst>
          </a:prstGeom>
          <a:solidFill>
            <a:srgbClr val="FF954F"/>
          </a:solidFill>
          <a:ln/>
        </p:spPr>
      </p:sp>
      <p:sp>
        <p:nvSpPr>
          <p:cNvPr id="6" name="Shape 4"/>
          <p:cNvSpPr/>
          <p:nvPr/>
        </p:nvSpPr>
        <p:spPr>
          <a:xfrm>
            <a:off x="3657600" y="2256115"/>
            <a:ext cx="521732" cy="521732"/>
          </a:xfrm>
          <a:prstGeom prst="roundRect">
            <a:avLst>
              <a:gd name="adj" fmla="val 175262"/>
            </a:avLst>
          </a:prstGeom>
          <a:solidFill>
            <a:srgbClr val="FF954F"/>
          </a:solidFill>
          <a:ln/>
        </p:spPr>
      </p:sp>
      <p:pic>
        <p:nvPicPr>
          <p:cNvPr id="7" name="Image 0" descr="preencoded.png"/>
          <p:cNvPicPr>
            <a:picLocks noChangeAspect="1"/>
          </p:cNvPicPr>
          <p:nvPr/>
        </p:nvPicPr>
        <p:blipFill>
          <a:blip r:embed="rId3"/>
          <a:stretch>
            <a:fillRect/>
          </a:stretch>
        </p:blipFill>
        <p:spPr>
          <a:xfrm>
            <a:off x="3814167" y="2381369"/>
            <a:ext cx="208598" cy="271224"/>
          </a:xfrm>
          <a:prstGeom prst="rect">
            <a:avLst/>
          </a:prstGeom>
        </p:spPr>
      </p:pic>
      <p:sp>
        <p:nvSpPr>
          <p:cNvPr id="8" name="Text 5"/>
          <p:cNvSpPr/>
          <p:nvPr/>
        </p:nvSpPr>
        <p:spPr>
          <a:xfrm>
            <a:off x="805339" y="2951678"/>
            <a:ext cx="2831068" cy="325041"/>
          </a:xfrm>
          <a:prstGeom prst="rect">
            <a:avLst/>
          </a:prstGeom>
          <a:noFill/>
          <a:ln/>
        </p:spPr>
        <p:txBody>
          <a:bodyPr wrap="none" lIns="0" tIns="0" rIns="0" bIns="0" rtlCol="0" anchor="t"/>
          <a:lstStyle/>
          <a:p>
            <a:pPr marL="0" indent="0" algn="l">
              <a:lnSpc>
                <a:spcPts val="2550"/>
              </a:lnSpc>
              <a:buNone/>
            </a:pPr>
            <a:r>
              <a:rPr lang="en-US" sz="1950" dirty="0">
                <a:solidFill>
                  <a:srgbClr val="67534F"/>
                </a:solidFill>
                <a:latin typeface="Marcellus" pitchFamily="34" charset="0"/>
                <a:ea typeface="Marcellus" pitchFamily="34" charset="-122"/>
                <a:cs typeface="Marcellus" pitchFamily="34" charset="-120"/>
              </a:rPr>
              <a:t>Industry 4.0 Applications</a:t>
            </a:r>
            <a:endParaRPr lang="en-US" sz="1950" dirty="0"/>
          </a:p>
        </p:txBody>
      </p:sp>
      <p:sp>
        <p:nvSpPr>
          <p:cNvPr id="9" name="Text 6"/>
          <p:cNvSpPr/>
          <p:nvPr/>
        </p:nvSpPr>
        <p:spPr>
          <a:xfrm>
            <a:off x="805339" y="3381018"/>
            <a:ext cx="6226254" cy="226100"/>
          </a:xfrm>
          <a:prstGeom prst="rect">
            <a:avLst/>
          </a:prstGeom>
          <a:noFill/>
          <a:ln/>
        </p:spPr>
        <p:txBody>
          <a:bodyPr wrap="none" lIns="0" tIns="0" rIns="0" bIns="0" rtlCol="0" anchor="t"/>
          <a:lstStyle/>
          <a:p>
            <a:pPr marL="342900" indent="-342900" algn="l">
              <a:lnSpc>
                <a:spcPts val="1750"/>
              </a:lnSpc>
              <a:buSzPct val="100000"/>
              <a:buChar char="•"/>
            </a:pPr>
            <a:r>
              <a:rPr lang="en-US" sz="1350" dirty="0">
                <a:solidFill>
                  <a:srgbClr val="67534F"/>
                </a:solidFill>
                <a:latin typeface="Montserrat" pitchFamily="34" charset="0"/>
                <a:ea typeface="Montserrat" pitchFamily="34" charset="-122"/>
                <a:cs typeface="Montserrat" pitchFamily="34" charset="-120"/>
              </a:rPr>
              <a:t>Manufacturing industries (e.g., assembly lines, pumps, conveyors).</a:t>
            </a:r>
            <a:endParaRPr lang="en-US" sz="1350" dirty="0"/>
          </a:p>
        </p:txBody>
      </p:sp>
      <p:sp>
        <p:nvSpPr>
          <p:cNvPr id="10" name="Text 7"/>
          <p:cNvSpPr/>
          <p:nvPr/>
        </p:nvSpPr>
        <p:spPr>
          <a:xfrm>
            <a:off x="805339" y="3667958"/>
            <a:ext cx="6226254" cy="226100"/>
          </a:xfrm>
          <a:prstGeom prst="rect">
            <a:avLst/>
          </a:prstGeom>
          <a:noFill/>
          <a:ln/>
        </p:spPr>
        <p:txBody>
          <a:bodyPr wrap="none" lIns="0" tIns="0" rIns="0" bIns="0" rtlCol="0" anchor="t"/>
          <a:lstStyle/>
          <a:p>
            <a:pPr marL="342900" indent="-342900" algn="l">
              <a:lnSpc>
                <a:spcPts val="1750"/>
              </a:lnSpc>
              <a:buSzPct val="100000"/>
              <a:buChar char="•"/>
            </a:pPr>
            <a:r>
              <a:rPr lang="en-US" sz="1350" dirty="0">
                <a:solidFill>
                  <a:srgbClr val="67534F"/>
                </a:solidFill>
                <a:latin typeface="Montserrat" pitchFamily="34" charset="0"/>
                <a:ea typeface="Montserrat" pitchFamily="34" charset="-122"/>
                <a:cs typeface="Montserrat" pitchFamily="34" charset="-120"/>
              </a:rPr>
              <a:t>Power generation plants and HVAC systems.</a:t>
            </a:r>
            <a:endParaRPr lang="en-US" sz="1350" dirty="0"/>
          </a:p>
        </p:txBody>
      </p:sp>
      <p:sp>
        <p:nvSpPr>
          <p:cNvPr id="11" name="Text 8"/>
          <p:cNvSpPr/>
          <p:nvPr/>
        </p:nvSpPr>
        <p:spPr>
          <a:xfrm>
            <a:off x="805339" y="3954899"/>
            <a:ext cx="6226254" cy="226100"/>
          </a:xfrm>
          <a:prstGeom prst="rect">
            <a:avLst/>
          </a:prstGeom>
          <a:noFill/>
          <a:ln/>
        </p:spPr>
        <p:txBody>
          <a:bodyPr wrap="none" lIns="0" tIns="0" rIns="0" bIns="0" rtlCol="0" anchor="t"/>
          <a:lstStyle/>
          <a:p>
            <a:pPr marL="342900" indent="-342900" algn="l">
              <a:lnSpc>
                <a:spcPts val="1750"/>
              </a:lnSpc>
              <a:buSzPct val="100000"/>
              <a:buChar char="•"/>
            </a:pPr>
            <a:r>
              <a:rPr lang="en-US" sz="1350" dirty="0">
                <a:solidFill>
                  <a:srgbClr val="67534F"/>
                </a:solidFill>
                <a:latin typeface="Montserrat" pitchFamily="34" charset="0"/>
                <a:ea typeface="Montserrat" pitchFamily="34" charset="-122"/>
                <a:cs typeface="Montserrat" pitchFamily="34" charset="-120"/>
              </a:rPr>
              <a:t>Smart factories and process control environments.</a:t>
            </a:r>
            <a:endParaRPr lang="en-US" sz="1350" dirty="0"/>
          </a:p>
        </p:txBody>
      </p:sp>
      <p:sp>
        <p:nvSpPr>
          <p:cNvPr id="12" name="Shape 9"/>
          <p:cNvSpPr/>
          <p:nvPr/>
        </p:nvSpPr>
        <p:spPr>
          <a:xfrm>
            <a:off x="7402116" y="2516981"/>
            <a:ext cx="6619637" cy="2539008"/>
          </a:xfrm>
          <a:prstGeom prst="roundRect">
            <a:avLst>
              <a:gd name="adj" fmla="val 4322"/>
            </a:avLst>
          </a:prstGeom>
          <a:solidFill>
            <a:srgbClr val="FFFFF4">
              <a:alpha val="95000"/>
            </a:srgbClr>
          </a:solidFill>
          <a:ln/>
        </p:spPr>
      </p:sp>
      <p:sp>
        <p:nvSpPr>
          <p:cNvPr id="13" name="Shape 10"/>
          <p:cNvSpPr/>
          <p:nvPr/>
        </p:nvSpPr>
        <p:spPr>
          <a:xfrm>
            <a:off x="7402116" y="2494121"/>
            <a:ext cx="6619637" cy="91440"/>
          </a:xfrm>
          <a:prstGeom prst="roundRect">
            <a:avLst>
              <a:gd name="adj" fmla="val 79887"/>
            </a:avLst>
          </a:prstGeom>
          <a:solidFill>
            <a:srgbClr val="FF954F"/>
          </a:solidFill>
          <a:ln/>
        </p:spPr>
      </p:sp>
      <p:sp>
        <p:nvSpPr>
          <p:cNvPr id="14" name="Shape 11"/>
          <p:cNvSpPr/>
          <p:nvPr/>
        </p:nvSpPr>
        <p:spPr>
          <a:xfrm>
            <a:off x="10451068" y="2256115"/>
            <a:ext cx="521732" cy="521732"/>
          </a:xfrm>
          <a:prstGeom prst="roundRect">
            <a:avLst>
              <a:gd name="adj" fmla="val 175262"/>
            </a:avLst>
          </a:prstGeom>
          <a:solidFill>
            <a:srgbClr val="FF954F"/>
          </a:solidFill>
          <a:ln/>
        </p:spPr>
      </p:sp>
      <p:pic>
        <p:nvPicPr>
          <p:cNvPr id="15" name="Image 1" descr="preencoded.png"/>
          <p:cNvPicPr>
            <a:picLocks noChangeAspect="1"/>
          </p:cNvPicPr>
          <p:nvPr/>
        </p:nvPicPr>
        <p:blipFill>
          <a:blip r:embed="rId4"/>
          <a:stretch>
            <a:fillRect/>
          </a:stretch>
        </p:blipFill>
        <p:spPr>
          <a:xfrm>
            <a:off x="10607635" y="2381369"/>
            <a:ext cx="208598" cy="271224"/>
          </a:xfrm>
          <a:prstGeom prst="rect">
            <a:avLst/>
          </a:prstGeom>
        </p:spPr>
      </p:pic>
      <p:sp>
        <p:nvSpPr>
          <p:cNvPr id="16" name="Text 12"/>
          <p:cNvSpPr/>
          <p:nvPr/>
        </p:nvSpPr>
        <p:spPr>
          <a:xfrm>
            <a:off x="7598807" y="2951678"/>
            <a:ext cx="3062883" cy="325041"/>
          </a:xfrm>
          <a:prstGeom prst="rect">
            <a:avLst/>
          </a:prstGeom>
          <a:noFill/>
          <a:ln/>
        </p:spPr>
        <p:txBody>
          <a:bodyPr wrap="none" lIns="0" tIns="0" rIns="0" bIns="0" rtlCol="0" anchor="t"/>
          <a:lstStyle/>
          <a:p>
            <a:pPr marL="0" indent="0" algn="l">
              <a:lnSpc>
                <a:spcPts val="2550"/>
              </a:lnSpc>
              <a:buNone/>
            </a:pPr>
            <a:r>
              <a:rPr lang="en-US" sz="1950" dirty="0">
                <a:solidFill>
                  <a:srgbClr val="67534F"/>
                </a:solidFill>
                <a:latin typeface="Marcellus" pitchFamily="34" charset="0"/>
                <a:ea typeface="Marcellus" pitchFamily="34" charset="-122"/>
                <a:cs typeface="Marcellus" pitchFamily="34" charset="-120"/>
              </a:rPr>
              <a:t>Future Scope for Expansion</a:t>
            </a:r>
            <a:endParaRPr lang="en-US" sz="1950" dirty="0"/>
          </a:p>
        </p:txBody>
      </p:sp>
      <p:sp>
        <p:nvSpPr>
          <p:cNvPr id="17" name="Text 13"/>
          <p:cNvSpPr/>
          <p:nvPr/>
        </p:nvSpPr>
        <p:spPr>
          <a:xfrm>
            <a:off x="7598807" y="3381018"/>
            <a:ext cx="6226254" cy="452199"/>
          </a:xfrm>
          <a:prstGeom prst="rect">
            <a:avLst/>
          </a:prstGeom>
          <a:noFill/>
          <a:ln/>
        </p:spPr>
        <p:txBody>
          <a:bodyPr wrap="square" lIns="0" tIns="0" rIns="0" bIns="0" rtlCol="0" anchor="t"/>
          <a:lstStyle/>
          <a:p>
            <a:pPr marL="342900" indent="-342900" algn="l">
              <a:lnSpc>
                <a:spcPts val="1750"/>
              </a:lnSpc>
              <a:buSzPct val="100000"/>
              <a:buChar char="•"/>
            </a:pPr>
            <a:r>
              <a:rPr lang="en-US" sz="1350" dirty="0">
                <a:solidFill>
                  <a:srgbClr val="67534F"/>
                </a:solidFill>
                <a:latin typeface="Montserrat" pitchFamily="34" charset="0"/>
                <a:ea typeface="Montserrat" pitchFamily="34" charset="-122"/>
                <a:cs typeface="Montserrat" pitchFamily="34" charset="-120"/>
              </a:rPr>
              <a:t>Integrate with commercial cloud platforms (AWS IoT, Azure, ThingSpeak) for scalability.</a:t>
            </a:r>
            <a:endParaRPr lang="en-US" sz="1350" dirty="0"/>
          </a:p>
        </p:txBody>
      </p:sp>
      <p:sp>
        <p:nvSpPr>
          <p:cNvPr id="18" name="Text 14"/>
          <p:cNvSpPr/>
          <p:nvPr/>
        </p:nvSpPr>
        <p:spPr>
          <a:xfrm>
            <a:off x="7598807" y="3894058"/>
            <a:ext cx="6226254" cy="452199"/>
          </a:xfrm>
          <a:prstGeom prst="rect">
            <a:avLst/>
          </a:prstGeom>
          <a:noFill/>
          <a:ln/>
        </p:spPr>
        <p:txBody>
          <a:bodyPr wrap="square" lIns="0" tIns="0" rIns="0" bIns="0" rtlCol="0" anchor="t"/>
          <a:lstStyle/>
          <a:p>
            <a:pPr marL="342900" indent="-342900" algn="l">
              <a:lnSpc>
                <a:spcPts val="1750"/>
              </a:lnSpc>
              <a:buSzPct val="100000"/>
              <a:buChar char="•"/>
            </a:pPr>
            <a:r>
              <a:rPr lang="en-US" sz="1350" dirty="0">
                <a:solidFill>
                  <a:srgbClr val="67534F"/>
                </a:solidFill>
                <a:latin typeface="Montserrat" pitchFamily="34" charset="0"/>
                <a:ea typeface="Montserrat" pitchFamily="34" charset="-122"/>
                <a:cs typeface="Montserrat" pitchFamily="34" charset="-120"/>
              </a:rPr>
              <a:t>Adopt Deep Learning (DL) models for improved fault classification and diagnosis.</a:t>
            </a:r>
            <a:endParaRPr lang="en-US" sz="1350" dirty="0"/>
          </a:p>
        </p:txBody>
      </p:sp>
      <p:sp>
        <p:nvSpPr>
          <p:cNvPr id="19" name="Text 15"/>
          <p:cNvSpPr/>
          <p:nvPr/>
        </p:nvSpPr>
        <p:spPr>
          <a:xfrm>
            <a:off x="7598807" y="4407098"/>
            <a:ext cx="6226254" cy="452199"/>
          </a:xfrm>
          <a:prstGeom prst="rect">
            <a:avLst/>
          </a:prstGeom>
          <a:noFill/>
          <a:ln/>
        </p:spPr>
        <p:txBody>
          <a:bodyPr wrap="square" lIns="0" tIns="0" rIns="0" bIns="0" rtlCol="0" anchor="t"/>
          <a:lstStyle/>
          <a:p>
            <a:pPr marL="342900" indent="-342900" algn="l">
              <a:lnSpc>
                <a:spcPts val="1750"/>
              </a:lnSpc>
              <a:buSzPct val="100000"/>
              <a:buChar char="•"/>
            </a:pPr>
            <a:r>
              <a:rPr lang="en-US" sz="1350" dirty="0">
                <a:solidFill>
                  <a:srgbClr val="67534F"/>
                </a:solidFill>
                <a:latin typeface="Montserrat" pitchFamily="34" charset="0"/>
                <a:ea typeface="Montserrat" pitchFamily="34" charset="-122"/>
                <a:cs typeface="Montserrat" pitchFamily="34" charset="-120"/>
              </a:rPr>
              <a:t>Implement wireless sensor networks for monitoring multiple motors simultaneously.</a:t>
            </a:r>
            <a:endParaRPr lang="en-US" sz="1350" dirty="0"/>
          </a:p>
        </p:txBody>
      </p:sp>
      <p:pic>
        <p:nvPicPr>
          <p:cNvPr id="20" name="Image 2" descr="preencoded.png"/>
          <p:cNvPicPr>
            <a:picLocks noChangeAspect="1"/>
          </p:cNvPicPr>
          <p:nvPr/>
        </p:nvPicPr>
        <p:blipFill>
          <a:blip r:embed="rId5"/>
          <a:stretch>
            <a:fillRect/>
          </a:stretch>
        </p:blipFill>
        <p:spPr>
          <a:xfrm>
            <a:off x="616268" y="5365313"/>
            <a:ext cx="4373285" cy="2087047"/>
          </a:xfrm>
          <a:prstGeom prst="rect">
            <a:avLst/>
          </a:prstGeom>
        </p:spPr>
      </p:pic>
      <p:pic>
        <p:nvPicPr>
          <p:cNvPr id="21" name="Image 3" descr="preencoded.png"/>
          <p:cNvPicPr>
            <a:picLocks noChangeAspect="1"/>
          </p:cNvPicPr>
          <p:nvPr/>
        </p:nvPicPr>
        <p:blipFill>
          <a:blip r:embed="rId6"/>
          <a:stretch>
            <a:fillRect/>
          </a:stretch>
        </p:blipFill>
        <p:spPr>
          <a:xfrm>
            <a:off x="5128617" y="5365313"/>
            <a:ext cx="4373285" cy="2087047"/>
          </a:xfrm>
          <a:prstGeom prst="rect">
            <a:avLst/>
          </a:prstGeom>
        </p:spPr>
      </p:pic>
      <p:pic>
        <p:nvPicPr>
          <p:cNvPr id="22" name="Image 4" descr="preencoded.png"/>
          <p:cNvPicPr>
            <a:picLocks noChangeAspect="1"/>
          </p:cNvPicPr>
          <p:nvPr/>
        </p:nvPicPr>
        <p:blipFill>
          <a:blip r:embed="rId7"/>
          <a:stretch>
            <a:fillRect/>
          </a:stretch>
        </p:blipFill>
        <p:spPr>
          <a:xfrm>
            <a:off x="9640967" y="5365313"/>
            <a:ext cx="4373285" cy="208704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42474" y="665440"/>
            <a:ext cx="13145453" cy="1585674"/>
          </a:xfrm>
          <a:prstGeom prst="rect">
            <a:avLst/>
          </a:prstGeom>
          <a:noFill/>
          <a:ln/>
        </p:spPr>
        <p:txBody>
          <a:bodyPr wrap="square" lIns="0" tIns="0" rIns="0" bIns="0" rtlCol="0" anchor="t"/>
          <a:lstStyle/>
          <a:p>
            <a:pPr marL="0" indent="0" algn="l">
              <a:lnSpc>
                <a:spcPts val="6200"/>
              </a:lnSpc>
              <a:buNone/>
            </a:pPr>
            <a:r>
              <a:rPr lang="en-US" sz="4800" dirty="0">
                <a:solidFill>
                  <a:srgbClr val="532418"/>
                </a:solidFill>
                <a:latin typeface="Marcellus" pitchFamily="34" charset="0"/>
                <a:ea typeface="Marcellus" pitchFamily="34" charset="-122"/>
                <a:cs typeface="Marcellus" pitchFamily="34" charset="-120"/>
              </a:rPr>
              <a:t>Conclusion: Proving the Potential of IoT and ML in PdM</a:t>
            </a:r>
            <a:endParaRPr lang="en-US" sz="4800" dirty="0"/>
          </a:p>
        </p:txBody>
      </p:sp>
      <p:sp>
        <p:nvSpPr>
          <p:cNvPr id="3" name="Text 1"/>
          <p:cNvSpPr/>
          <p:nvPr/>
        </p:nvSpPr>
        <p:spPr>
          <a:xfrm>
            <a:off x="742474" y="2675334"/>
            <a:ext cx="13145453" cy="827246"/>
          </a:xfrm>
          <a:prstGeom prst="rect">
            <a:avLst/>
          </a:prstGeom>
          <a:noFill/>
          <a:ln/>
        </p:spPr>
        <p:txBody>
          <a:bodyPr wrap="square" lIns="0" tIns="0" rIns="0" bIns="0" rtlCol="0" anchor="t"/>
          <a:lstStyle/>
          <a:p>
            <a:pPr marL="0" indent="0" algn="l">
              <a:lnSpc>
                <a:spcPts val="2150"/>
              </a:lnSpc>
              <a:buNone/>
            </a:pPr>
            <a:r>
              <a:rPr lang="en-US" sz="1650" dirty="0">
                <a:solidFill>
                  <a:srgbClr val="67534F"/>
                </a:solidFill>
                <a:latin typeface="Montserrat" pitchFamily="34" charset="0"/>
                <a:ea typeface="Montserrat" pitchFamily="34" charset="-122"/>
                <a:cs typeface="Montserrat" pitchFamily="34" charset="-120"/>
              </a:rPr>
              <a:t>The prototype successfully demonstrates a functional, low-cost Predictive Maintenance System for induction motors. By leveraging the power of IoT for real-time data acquisition and Machine Learning for intelligent analysis, it transitions maintenance practices from reactive to proactive.</a:t>
            </a:r>
            <a:endParaRPr lang="en-US" sz="1650" dirty="0"/>
          </a:p>
        </p:txBody>
      </p:sp>
      <p:sp>
        <p:nvSpPr>
          <p:cNvPr id="4" name="Text 2"/>
          <p:cNvSpPr/>
          <p:nvPr/>
        </p:nvSpPr>
        <p:spPr>
          <a:xfrm>
            <a:off x="1060609" y="3979783"/>
            <a:ext cx="12827318" cy="827246"/>
          </a:xfrm>
          <a:prstGeom prst="rect">
            <a:avLst/>
          </a:prstGeom>
          <a:noFill/>
          <a:ln/>
        </p:spPr>
        <p:txBody>
          <a:bodyPr wrap="square" lIns="0" tIns="0" rIns="0" bIns="0" rtlCol="0" anchor="t"/>
          <a:lstStyle/>
          <a:p>
            <a:pPr marL="0" indent="0" algn="l">
              <a:lnSpc>
                <a:spcPts val="2150"/>
              </a:lnSpc>
              <a:buNone/>
            </a:pPr>
            <a:r>
              <a:rPr lang="en-US" sz="1650" dirty="0">
                <a:solidFill>
                  <a:srgbClr val="67534F"/>
                </a:solidFill>
                <a:latin typeface="Montserrat" pitchFamily="34" charset="0"/>
                <a:ea typeface="Montserrat" pitchFamily="34" charset="-122"/>
                <a:cs typeface="Montserrat" pitchFamily="34" charset="-120"/>
              </a:rPr>
              <a:t>The integration of sensor data (temperature, vibration, voltage) with cloud storage and ML analysis creates a robust framework for early fault detection. This system reduces operational risk, minimizes downtime, and optimizes maintenance schedules, affirming its role as a key enabler for efficient Industry 4.0 operations.</a:t>
            </a:r>
            <a:endParaRPr lang="en-US" sz="1650" dirty="0"/>
          </a:p>
        </p:txBody>
      </p:sp>
      <p:sp>
        <p:nvSpPr>
          <p:cNvPr id="5" name="Shape 3"/>
          <p:cNvSpPr/>
          <p:nvPr/>
        </p:nvSpPr>
        <p:spPr>
          <a:xfrm>
            <a:off x="742474" y="3741182"/>
            <a:ext cx="22860" cy="1304449"/>
          </a:xfrm>
          <a:prstGeom prst="rect">
            <a:avLst/>
          </a:prstGeom>
          <a:solidFill>
            <a:srgbClr val="FF954F"/>
          </a:solidFill>
          <a:ln/>
        </p:spPr>
      </p:sp>
      <p:sp>
        <p:nvSpPr>
          <p:cNvPr id="6" name="Shape 4"/>
          <p:cNvSpPr/>
          <p:nvPr/>
        </p:nvSpPr>
        <p:spPr>
          <a:xfrm>
            <a:off x="742474" y="5284232"/>
            <a:ext cx="13145453" cy="1820704"/>
          </a:xfrm>
          <a:prstGeom prst="roundRect">
            <a:avLst>
              <a:gd name="adj" fmla="val 4894"/>
            </a:avLst>
          </a:prstGeom>
          <a:solidFill>
            <a:srgbClr val="FFFFF4"/>
          </a:solidFill>
          <a:ln w="22860">
            <a:solidFill>
              <a:srgbClr val="FFE0CC"/>
            </a:solidFill>
            <a:prstDash val="solid"/>
          </a:ln>
        </p:spPr>
      </p:sp>
      <p:sp>
        <p:nvSpPr>
          <p:cNvPr id="7" name="Shape 5"/>
          <p:cNvSpPr/>
          <p:nvPr/>
        </p:nvSpPr>
        <p:spPr>
          <a:xfrm>
            <a:off x="765334" y="5307092"/>
            <a:ext cx="4366498" cy="1774984"/>
          </a:xfrm>
          <a:prstGeom prst="roundRect">
            <a:avLst>
              <a:gd name="adj" fmla="val 5020"/>
            </a:avLst>
          </a:prstGeom>
          <a:solidFill>
            <a:srgbClr val="CC5200"/>
          </a:solidFill>
          <a:ln/>
        </p:spPr>
      </p:sp>
      <p:sp>
        <p:nvSpPr>
          <p:cNvPr id="8" name="Text 6"/>
          <p:cNvSpPr/>
          <p:nvPr/>
        </p:nvSpPr>
        <p:spPr>
          <a:xfrm>
            <a:off x="977384" y="5519142"/>
            <a:ext cx="3049429" cy="396359"/>
          </a:xfrm>
          <a:prstGeom prst="rect">
            <a:avLst/>
          </a:prstGeom>
          <a:noFill/>
          <a:ln/>
        </p:spPr>
        <p:txBody>
          <a:bodyPr wrap="none" lIns="0" tIns="0" rIns="0" bIns="0" rtlCol="0" anchor="t"/>
          <a:lstStyle/>
          <a:p>
            <a:pPr marL="0" indent="0" algn="l">
              <a:lnSpc>
                <a:spcPts val="3100"/>
              </a:lnSpc>
              <a:buNone/>
            </a:pPr>
            <a:r>
              <a:rPr lang="en-US" sz="2400" dirty="0">
                <a:solidFill>
                  <a:srgbClr val="FFFFFF"/>
                </a:solidFill>
                <a:latin typeface="Marcellus" pitchFamily="34" charset="0"/>
                <a:ea typeface="Marcellus" pitchFamily="34" charset="-122"/>
                <a:cs typeface="Marcellus" pitchFamily="34" charset="-120"/>
              </a:rPr>
              <a:t>Reduced Downtime</a:t>
            </a:r>
            <a:endParaRPr lang="en-US" sz="2400" dirty="0"/>
          </a:p>
        </p:txBody>
      </p:sp>
      <p:sp>
        <p:nvSpPr>
          <p:cNvPr id="9" name="Text 7"/>
          <p:cNvSpPr/>
          <p:nvPr/>
        </p:nvSpPr>
        <p:spPr>
          <a:xfrm>
            <a:off x="977384" y="6042779"/>
            <a:ext cx="3624143" cy="551498"/>
          </a:xfrm>
          <a:prstGeom prst="rect">
            <a:avLst/>
          </a:prstGeom>
          <a:noFill/>
          <a:ln/>
        </p:spPr>
        <p:txBody>
          <a:bodyPr wrap="square" lIns="0" tIns="0" rIns="0" bIns="0" rtlCol="0" anchor="t"/>
          <a:lstStyle/>
          <a:p>
            <a:pPr marL="0" indent="0" algn="l">
              <a:lnSpc>
                <a:spcPts val="2150"/>
              </a:lnSpc>
              <a:buNone/>
            </a:pPr>
            <a:r>
              <a:rPr lang="en-US" sz="1650" dirty="0">
                <a:solidFill>
                  <a:srgbClr val="FFFFFF"/>
                </a:solidFill>
                <a:latin typeface="Montserrat" pitchFamily="34" charset="0"/>
                <a:ea typeface="Montserrat" pitchFamily="34" charset="-122"/>
                <a:cs typeface="Montserrat" pitchFamily="34" charset="-120"/>
              </a:rPr>
              <a:t>Enables scheduling maintenance before critical failure.</a:t>
            </a:r>
            <a:endParaRPr lang="en-US" sz="1650" dirty="0"/>
          </a:p>
        </p:txBody>
      </p:sp>
      <p:sp>
        <p:nvSpPr>
          <p:cNvPr id="10" name="Shape 8"/>
          <p:cNvSpPr/>
          <p:nvPr/>
        </p:nvSpPr>
        <p:spPr>
          <a:xfrm>
            <a:off x="5131832" y="5307092"/>
            <a:ext cx="4366617" cy="1774984"/>
          </a:xfrm>
          <a:prstGeom prst="rect">
            <a:avLst/>
          </a:prstGeom>
          <a:solidFill>
            <a:srgbClr val="CC5200"/>
          </a:solidFill>
          <a:ln/>
        </p:spPr>
      </p:sp>
      <p:sp>
        <p:nvSpPr>
          <p:cNvPr id="11" name="Shape 9"/>
          <p:cNvSpPr/>
          <p:nvPr/>
        </p:nvSpPr>
        <p:spPr>
          <a:xfrm>
            <a:off x="5131832" y="5307092"/>
            <a:ext cx="22860" cy="1774984"/>
          </a:xfrm>
          <a:prstGeom prst="roundRect">
            <a:avLst>
              <a:gd name="adj" fmla="val 389762"/>
            </a:avLst>
          </a:prstGeom>
          <a:solidFill>
            <a:srgbClr val="E56B19"/>
          </a:solidFill>
          <a:ln/>
        </p:spPr>
      </p:sp>
      <p:sp>
        <p:nvSpPr>
          <p:cNvPr id="12" name="Text 10"/>
          <p:cNvSpPr/>
          <p:nvPr/>
        </p:nvSpPr>
        <p:spPr>
          <a:xfrm>
            <a:off x="5662136" y="5519142"/>
            <a:ext cx="3049429" cy="396359"/>
          </a:xfrm>
          <a:prstGeom prst="rect">
            <a:avLst/>
          </a:prstGeom>
          <a:noFill/>
          <a:ln/>
        </p:spPr>
        <p:txBody>
          <a:bodyPr wrap="none" lIns="0" tIns="0" rIns="0" bIns="0" rtlCol="0" anchor="t"/>
          <a:lstStyle/>
          <a:p>
            <a:pPr marL="0" indent="0" algn="l">
              <a:lnSpc>
                <a:spcPts val="3100"/>
              </a:lnSpc>
              <a:buNone/>
            </a:pPr>
            <a:r>
              <a:rPr lang="en-US" sz="2400" dirty="0">
                <a:solidFill>
                  <a:srgbClr val="FFFFFF"/>
                </a:solidFill>
                <a:latin typeface="Marcellus" pitchFamily="34" charset="0"/>
                <a:ea typeface="Marcellus" pitchFamily="34" charset="-122"/>
                <a:cs typeface="Marcellus" pitchFamily="34" charset="-120"/>
              </a:rPr>
              <a:t>Optimized Costs</a:t>
            </a:r>
            <a:endParaRPr lang="en-US" sz="2400" dirty="0"/>
          </a:p>
        </p:txBody>
      </p:sp>
      <p:sp>
        <p:nvSpPr>
          <p:cNvPr id="13" name="Text 11"/>
          <p:cNvSpPr/>
          <p:nvPr/>
        </p:nvSpPr>
        <p:spPr>
          <a:xfrm>
            <a:off x="5662136" y="6042779"/>
            <a:ext cx="3306008" cy="827246"/>
          </a:xfrm>
          <a:prstGeom prst="rect">
            <a:avLst/>
          </a:prstGeom>
          <a:noFill/>
          <a:ln/>
        </p:spPr>
        <p:txBody>
          <a:bodyPr wrap="square" lIns="0" tIns="0" rIns="0" bIns="0" rtlCol="0" anchor="t"/>
          <a:lstStyle/>
          <a:p>
            <a:pPr marL="0" indent="0" algn="l">
              <a:lnSpc>
                <a:spcPts val="2150"/>
              </a:lnSpc>
              <a:buNone/>
            </a:pPr>
            <a:r>
              <a:rPr lang="en-US" sz="1650" dirty="0">
                <a:solidFill>
                  <a:srgbClr val="FFFFFF"/>
                </a:solidFill>
                <a:latin typeface="Montserrat" pitchFamily="34" charset="0"/>
                <a:ea typeface="Montserrat" pitchFamily="34" charset="-122"/>
                <a:cs typeface="Montserrat" pitchFamily="34" charset="-120"/>
              </a:rPr>
              <a:t>Eliminates unnecessary preventive servicing and minimizes repair costs.</a:t>
            </a:r>
            <a:endParaRPr lang="en-US" sz="1650" dirty="0"/>
          </a:p>
        </p:txBody>
      </p:sp>
      <p:sp>
        <p:nvSpPr>
          <p:cNvPr id="14" name="Shape 12"/>
          <p:cNvSpPr/>
          <p:nvPr/>
        </p:nvSpPr>
        <p:spPr>
          <a:xfrm>
            <a:off x="4866680" y="5929432"/>
            <a:ext cx="530304" cy="530304"/>
          </a:xfrm>
          <a:prstGeom prst="roundRect">
            <a:avLst>
              <a:gd name="adj" fmla="val 16802"/>
            </a:avLst>
          </a:prstGeom>
          <a:solidFill>
            <a:srgbClr val="FFFFF4">
              <a:alpha val="95000"/>
            </a:srgbClr>
          </a:solidFill>
          <a:ln w="22860">
            <a:solidFill>
              <a:srgbClr val="E56B19"/>
            </a:solidFill>
            <a:prstDash val="solid"/>
          </a:ln>
        </p:spPr>
      </p:sp>
      <p:pic>
        <p:nvPicPr>
          <p:cNvPr id="15" name="Image 0" descr="preencoded.png"/>
          <p:cNvPicPr>
            <a:picLocks noChangeAspect="1"/>
          </p:cNvPicPr>
          <p:nvPr/>
        </p:nvPicPr>
        <p:blipFill>
          <a:blip r:embed="rId3"/>
          <a:stretch>
            <a:fillRect/>
          </a:stretch>
        </p:blipFill>
        <p:spPr>
          <a:xfrm>
            <a:off x="4999196" y="6022181"/>
            <a:ext cx="265152" cy="344686"/>
          </a:xfrm>
          <a:prstGeom prst="rect">
            <a:avLst/>
          </a:prstGeom>
        </p:spPr>
      </p:pic>
      <p:sp>
        <p:nvSpPr>
          <p:cNvPr id="16" name="Shape 13"/>
          <p:cNvSpPr/>
          <p:nvPr/>
        </p:nvSpPr>
        <p:spPr>
          <a:xfrm>
            <a:off x="9498449" y="5307092"/>
            <a:ext cx="4366498" cy="1774984"/>
          </a:xfrm>
          <a:prstGeom prst="rect">
            <a:avLst/>
          </a:prstGeom>
          <a:solidFill>
            <a:srgbClr val="CC5200"/>
          </a:solidFill>
          <a:ln/>
        </p:spPr>
      </p:sp>
      <p:sp>
        <p:nvSpPr>
          <p:cNvPr id="17" name="Shape 14"/>
          <p:cNvSpPr/>
          <p:nvPr/>
        </p:nvSpPr>
        <p:spPr>
          <a:xfrm>
            <a:off x="9498449" y="5307092"/>
            <a:ext cx="22860" cy="1774984"/>
          </a:xfrm>
          <a:prstGeom prst="roundRect">
            <a:avLst>
              <a:gd name="adj" fmla="val 389762"/>
            </a:avLst>
          </a:prstGeom>
          <a:solidFill>
            <a:srgbClr val="E56B19"/>
          </a:solidFill>
          <a:ln/>
        </p:spPr>
      </p:sp>
      <p:sp>
        <p:nvSpPr>
          <p:cNvPr id="18" name="Text 15"/>
          <p:cNvSpPr/>
          <p:nvPr/>
        </p:nvSpPr>
        <p:spPr>
          <a:xfrm>
            <a:off x="10028753" y="5519142"/>
            <a:ext cx="3207663" cy="396359"/>
          </a:xfrm>
          <a:prstGeom prst="rect">
            <a:avLst/>
          </a:prstGeom>
          <a:noFill/>
          <a:ln/>
        </p:spPr>
        <p:txBody>
          <a:bodyPr wrap="none" lIns="0" tIns="0" rIns="0" bIns="0" rtlCol="0" anchor="t"/>
          <a:lstStyle/>
          <a:p>
            <a:pPr marL="0" indent="0" algn="l">
              <a:lnSpc>
                <a:spcPts val="3100"/>
              </a:lnSpc>
              <a:buNone/>
            </a:pPr>
            <a:r>
              <a:rPr lang="en-US" sz="2400" dirty="0">
                <a:solidFill>
                  <a:srgbClr val="FFFFFF"/>
                </a:solidFill>
                <a:latin typeface="Marcellus" pitchFamily="34" charset="0"/>
                <a:ea typeface="Marcellus" pitchFamily="34" charset="-122"/>
                <a:cs typeface="Marcellus" pitchFamily="34" charset="-120"/>
              </a:rPr>
              <a:t>Industry 4.0 Alignment</a:t>
            </a:r>
            <a:endParaRPr lang="en-US" sz="2400" dirty="0"/>
          </a:p>
        </p:txBody>
      </p:sp>
      <p:sp>
        <p:nvSpPr>
          <p:cNvPr id="19" name="Text 16"/>
          <p:cNvSpPr/>
          <p:nvPr/>
        </p:nvSpPr>
        <p:spPr>
          <a:xfrm>
            <a:off x="10028753" y="6042779"/>
            <a:ext cx="3624143" cy="551498"/>
          </a:xfrm>
          <a:prstGeom prst="rect">
            <a:avLst/>
          </a:prstGeom>
          <a:noFill/>
          <a:ln/>
        </p:spPr>
        <p:txBody>
          <a:bodyPr wrap="square" lIns="0" tIns="0" rIns="0" bIns="0" rtlCol="0" anchor="t"/>
          <a:lstStyle/>
          <a:p>
            <a:pPr marL="0" indent="0" algn="l">
              <a:lnSpc>
                <a:spcPts val="2150"/>
              </a:lnSpc>
              <a:buNone/>
            </a:pPr>
            <a:r>
              <a:rPr lang="en-US" sz="1650" dirty="0">
                <a:solidFill>
                  <a:srgbClr val="FFFFFF"/>
                </a:solidFill>
                <a:latin typeface="Montserrat" pitchFamily="34" charset="0"/>
                <a:ea typeface="Montserrat" pitchFamily="34" charset="-122"/>
                <a:cs typeface="Montserrat" pitchFamily="34" charset="-120"/>
              </a:rPr>
              <a:t>A crucial step toward smart, automated industrial systems.</a:t>
            </a:r>
            <a:endParaRPr lang="en-US" sz="1650" dirty="0"/>
          </a:p>
        </p:txBody>
      </p:sp>
      <p:sp>
        <p:nvSpPr>
          <p:cNvPr id="20" name="Shape 17"/>
          <p:cNvSpPr/>
          <p:nvPr/>
        </p:nvSpPr>
        <p:spPr>
          <a:xfrm>
            <a:off x="9233297" y="5929432"/>
            <a:ext cx="530304" cy="530304"/>
          </a:xfrm>
          <a:prstGeom prst="roundRect">
            <a:avLst>
              <a:gd name="adj" fmla="val 16802"/>
            </a:avLst>
          </a:prstGeom>
          <a:solidFill>
            <a:srgbClr val="FFFFF4">
              <a:alpha val="95000"/>
            </a:srgbClr>
          </a:solidFill>
          <a:ln w="22860">
            <a:solidFill>
              <a:srgbClr val="E56B19"/>
            </a:solidFill>
            <a:prstDash val="solid"/>
          </a:ln>
        </p:spPr>
      </p:sp>
      <p:pic>
        <p:nvPicPr>
          <p:cNvPr id="21" name="Image 1" descr="preencoded.png"/>
          <p:cNvPicPr>
            <a:picLocks noChangeAspect="1"/>
          </p:cNvPicPr>
          <p:nvPr/>
        </p:nvPicPr>
        <p:blipFill>
          <a:blip r:embed="rId4"/>
          <a:stretch>
            <a:fillRect/>
          </a:stretch>
        </p:blipFill>
        <p:spPr>
          <a:xfrm>
            <a:off x="9365813" y="6022181"/>
            <a:ext cx="265152" cy="344686"/>
          </a:xfrm>
          <a:prstGeom prst="rect">
            <a:avLst/>
          </a:prstGeom>
        </p:spPr>
      </p:pic>
      <p:sp>
        <p:nvSpPr>
          <p:cNvPr id="22" name="Text 18"/>
          <p:cNvSpPr/>
          <p:nvPr/>
        </p:nvSpPr>
        <p:spPr>
          <a:xfrm>
            <a:off x="742474" y="7343537"/>
            <a:ext cx="13145453" cy="220504"/>
          </a:xfrm>
          <a:prstGeom prst="rect">
            <a:avLst/>
          </a:prstGeom>
          <a:noFill/>
          <a:ln/>
        </p:spPr>
        <p:txBody>
          <a:bodyPr wrap="none" lIns="0" tIns="0" rIns="0" bIns="0" rtlCol="0" anchor="t"/>
          <a:lstStyle/>
          <a:p>
            <a:pPr marL="0" indent="0" algn="l">
              <a:lnSpc>
                <a:spcPts val="1700"/>
              </a:lnSpc>
              <a:buNone/>
            </a:pPr>
            <a:r>
              <a:rPr lang="en-US" sz="1300" dirty="0">
                <a:solidFill>
                  <a:srgbClr val="67534F"/>
                </a:solidFill>
                <a:latin typeface="Montserrat" pitchFamily="34" charset="0"/>
                <a:ea typeface="Montserrat" pitchFamily="34" charset="-122"/>
                <a:cs typeface="Montserrat" pitchFamily="34" charset="-120"/>
              </a:rPr>
              <a:t>Keywords: Induction Motor, Predictive Maintenance, Machine Learning, IoT, Google Sheets, Condition Monitoring, Vibration Analysis</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1288</Words>
  <Application>Microsoft Office PowerPoint</Application>
  <PresentationFormat>Custom</PresentationFormat>
  <Paragraphs>145</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Montserrat</vt:lpstr>
      <vt:lpstr>Calibri</vt:lpstr>
      <vt:lpstr>Arial</vt:lpstr>
      <vt:lpstr>Marcellus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USER</dc:creator>
  <cp:lastModifiedBy>USER</cp:lastModifiedBy>
  <cp:revision>2</cp:revision>
  <dcterms:created xsi:type="dcterms:W3CDTF">2025-10-16T07:13:33Z</dcterms:created>
  <dcterms:modified xsi:type="dcterms:W3CDTF">2025-10-16T07:16:16Z</dcterms:modified>
</cp:coreProperties>
</file>