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4630400" cy="8229600"/>
  <p:notesSz cx="8229600" cy="14630400"/>
  <p:embeddedFontLst>
    <p:embeddedFont>
      <p:font typeface="Montserrat"/>
      <p:regular r:id="rId17"/>
    </p:embeddedFont>
    <p:embeddedFont>
      <p:font typeface="Montserrat"/>
      <p:regular r:id="rId18"/>
    </p:embeddedFont>
    <p:embeddedFont>
      <p:font typeface="Montserrat"/>
      <p:regular r:id="rId19"/>
    </p:embeddedFont>
    <p:embeddedFont>
      <p:font typeface="Montserrat"/>
      <p:regular r:id="rId20"/>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0-1.png"/><Relationship Id="rId3"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1-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3.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4.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6.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7.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9.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0.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869680" y="0"/>
            <a:ext cx="5760720" cy="8229600"/>
          </a:xfrm>
          <a:prstGeom prst="rect">
            <a:avLst/>
          </a:prstGeom>
        </p:spPr>
      </p:pic>
      <p:sp>
        <p:nvSpPr>
          <p:cNvPr id="3" name="Text 0"/>
          <p:cNvSpPr/>
          <p:nvPr/>
        </p:nvSpPr>
        <p:spPr>
          <a:xfrm>
            <a:off x="793790" y="2177058"/>
            <a:ext cx="7556421" cy="2543175"/>
          </a:xfrm>
          <a:prstGeom prst="rect">
            <a:avLst/>
          </a:prstGeom>
          <a:noFill/>
          <a:ln/>
        </p:spPr>
        <p:txBody>
          <a:bodyPr wrap="square" lIns="0" tIns="0" rIns="0" bIns="0" rtlCol="0" anchor="t"/>
          <a:lstStyle/>
          <a:p>
            <a:pPr algn="l" indent="0" marL="0">
              <a:lnSpc>
                <a:spcPts val="6650"/>
              </a:lnSpc>
              <a:buNone/>
            </a:pPr>
            <a:r>
              <a:rPr lang="en-US" sz="5100" dirty="0">
                <a:solidFill>
                  <a:srgbClr val="532418"/>
                </a:solidFill>
                <a:latin typeface="Marcellus" pitchFamily="34" charset="0"/>
                <a:ea typeface="Marcellus" pitchFamily="34" charset="-122"/>
                <a:cs typeface="Marcellus" pitchFamily="34" charset="-120"/>
              </a:rPr>
              <a:t>Home Security System using IoT &amp; Machine Learning</a:t>
            </a:r>
            <a:endParaRPr lang="en-US" sz="5100" dirty="0"/>
          </a:p>
        </p:txBody>
      </p:sp>
      <p:sp>
        <p:nvSpPr>
          <p:cNvPr id="4" name="Text 1"/>
          <p:cNvSpPr/>
          <p:nvPr/>
        </p:nvSpPr>
        <p:spPr>
          <a:xfrm>
            <a:off x="793790" y="5060394"/>
            <a:ext cx="7556421" cy="368498"/>
          </a:xfrm>
          <a:prstGeom prst="rect">
            <a:avLst/>
          </a:prstGeom>
          <a:noFill/>
          <a:ln/>
        </p:spPr>
        <p:txBody>
          <a:bodyPr wrap="none" lIns="0" tIns="0" rIns="0" bIns="0" rtlCol="0" anchor="t"/>
          <a:lstStyle/>
          <a:p>
            <a:pPr algn="l" indent="0" marL="0">
              <a:lnSpc>
                <a:spcPts val="2900"/>
              </a:lnSpc>
              <a:buNone/>
            </a:pPr>
            <a:r>
              <a:rPr lang="en-US" sz="2200" dirty="0">
                <a:solidFill>
                  <a:srgbClr val="67534F"/>
                </a:solidFill>
                <a:latin typeface="Montserrat" pitchFamily="34" charset="0"/>
                <a:ea typeface="Montserrat" pitchFamily="34" charset="-122"/>
                <a:cs typeface="Montserrat" pitchFamily="34" charset="-120"/>
              </a:rPr>
              <a:t>Presented by: </a:t>
            </a:r>
            <a:pPr algn="l" indent="0" marL="0">
              <a:lnSpc>
                <a:spcPts val="2900"/>
              </a:lnSpc>
              <a:buNone/>
            </a:pPr>
            <a:r>
              <a:rPr lang="en-US" sz="2200" b="1" dirty="0">
                <a:solidFill>
                  <a:srgbClr val="67534F"/>
                </a:solidFill>
                <a:latin typeface="Montserrat" pitchFamily="34" charset="0"/>
                <a:ea typeface="Montserrat" pitchFamily="34" charset="-122"/>
                <a:cs typeface="Montserrat" pitchFamily="34" charset="-120"/>
              </a:rPr>
              <a:t>[Your Name]</a:t>
            </a:r>
            <a:endParaRPr lang="en-US" sz="2200" dirty="0"/>
          </a:p>
        </p:txBody>
      </p:sp>
      <p:sp>
        <p:nvSpPr>
          <p:cNvPr id="5" name="Text 2"/>
          <p:cNvSpPr/>
          <p:nvPr/>
        </p:nvSpPr>
        <p:spPr>
          <a:xfrm>
            <a:off x="793790" y="5684044"/>
            <a:ext cx="7556421" cy="368498"/>
          </a:xfrm>
          <a:prstGeom prst="rect">
            <a:avLst/>
          </a:prstGeom>
          <a:noFill/>
          <a:ln/>
        </p:spPr>
        <p:txBody>
          <a:bodyPr wrap="none" lIns="0" tIns="0" rIns="0" bIns="0" rtlCol="0" anchor="t"/>
          <a:lstStyle/>
          <a:p>
            <a:pPr algn="l" indent="0" marL="0">
              <a:lnSpc>
                <a:spcPts val="2900"/>
              </a:lnSpc>
              <a:buNone/>
            </a:pPr>
            <a:r>
              <a:rPr lang="en-US" sz="2200" dirty="0">
                <a:solidFill>
                  <a:srgbClr val="67534F"/>
                </a:solidFill>
                <a:latin typeface="Montserrat" pitchFamily="34" charset="0"/>
                <a:ea typeface="Montserrat" pitchFamily="34" charset="-122"/>
                <a:cs typeface="Montserrat" pitchFamily="34" charset="-120"/>
              </a:rPr>
              <a:t>Institution/Organization: </a:t>
            </a:r>
            <a:pPr algn="l" indent="0" marL="0">
              <a:lnSpc>
                <a:spcPts val="2900"/>
              </a:lnSpc>
              <a:buNone/>
            </a:pPr>
            <a:r>
              <a:rPr lang="en-US" sz="2200" dirty="0">
                <a:solidFill>
                  <a:srgbClr val="67534F"/>
                </a:solidFill>
                <a:latin typeface="Montserrat" pitchFamily="34" charset="0"/>
                <a:ea typeface="Montserrat" pitchFamily="34" charset="-122"/>
                <a:cs typeface="Montserrat" pitchFamily="34" charset="-120"/>
              </a:rPr>
              <a:t>[XYZ]</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31984" y="624483"/>
            <a:ext cx="2710458" cy="337423"/>
          </a:xfrm>
          <a:prstGeom prst="rect">
            <a:avLst/>
          </a:prstGeom>
          <a:noFill/>
          <a:ln/>
        </p:spPr>
        <p:txBody>
          <a:bodyPr wrap="none" lIns="0" tIns="0" rIns="0" bIns="0" rtlCol="0" anchor="t"/>
          <a:lstStyle/>
          <a:p>
            <a:pPr algn="l" indent="0" marL="0">
              <a:lnSpc>
                <a:spcPts val="2650"/>
              </a:lnSpc>
              <a:buNone/>
            </a:pPr>
            <a:r>
              <a:rPr lang="en-US" sz="2000" dirty="0">
                <a:solidFill>
                  <a:srgbClr val="532418"/>
                </a:solidFill>
                <a:latin typeface="Marcellus" pitchFamily="34" charset="0"/>
                <a:ea typeface="Marcellus" pitchFamily="34" charset="-122"/>
                <a:cs typeface="Marcellus" pitchFamily="34" charset="-120"/>
              </a:rPr>
              <a:t>EXECUTIVE SUMMARY</a:t>
            </a:r>
            <a:endParaRPr lang="en-US" sz="2000" dirty="0"/>
          </a:p>
        </p:txBody>
      </p:sp>
      <p:sp>
        <p:nvSpPr>
          <p:cNvPr id="3" name="Text 1"/>
          <p:cNvSpPr/>
          <p:nvPr/>
        </p:nvSpPr>
        <p:spPr>
          <a:xfrm>
            <a:off x="631984" y="1232773"/>
            <a:ext cx="13366433" cy="1862852"/>
          </a:xfrm>
          <a:prstGeom prst="rect">
            <a:avLst/>
          </a:prstGeom>
          <a:noFill/>
          <a:ln/>
        </p:spPr>
        <p:txBody>
          <a:bodyPr wrap="square" lIns="0" tIns="0" rIns="0" bIns="0" rtlCol="0" anchor="t"/>
          <a:lstStyle/>
          <a:p>
            <a:pPr algn="l" indent="0" marL="0">
              <a:lnSpc>
                <a:spcPts val="7300"/>
              </a:lnSpc>
              <a:buNone/>
            </a:pPr>
            <a:r>
              <a:rPr lang="en-US" sz="5600" dirty="0">
                <a:solidFill>
                  <a:srgbClr val="532418"/>
                </a:solidFill>
                <a:latin typeface="Marcellus" pitchFamily="34" charset="0"/>
                <a:ea typeface="Marcellus" pitchFamily="34" charset="-122"/>
                <a:cs typeface="Marcellus" pitchFamily="34" charset="-120"/>
              </a:rPr>
              <a:t>Intelligent Home Security: The Fusion of IoT and ML</a:t>
            </a:r>
            <a:endParaRPr lang="en-US" sz="5600" dirty="0"/>
          </a:p>
        </p:txBody>
      </p:sp>
      <p:sp>
        <p:nvSpPr>
          <p:cNvPr id="4" name="Shape 2"/>
          <p:cNvSpPr/>
          <p:nvPr/>
        </p:nvSpPr>
        <p:spPr>
          <a:xfrm>
            <a:off x="631984" y="3366492"/>
            <a:ext cx="6592967" cy="2029063"/>
          </a:xfrm>
          <a:prstGeom prst="roundRect">
            <a:avLst>
              <a:gd name="adj" fmla="val 3738"/>
            </a:avLst>
          </a:prstGeom>
          <a:solidFill>
            <a:srgbClr val="FFFFF4"/>
          </a:solidFill>
          <a:ln w="15240">
            <a:solidFill>
              <a:srgbClr val="FFE0CC"/>
            </a:solidFill>
            <a:prstDash val="solid"/>
          </a:ln>
        </p:spPr>
      </p:sp>
      <p:sp>
        <p:nvSpPr>
          <p:cNvPr id="5" name="Shape 3"/>
          <p:cNvSpPr/>
          <p:nvPr/>
        </p:nvSpPr>
        <p:spPr>
          <a:xfrm>
            <a:off x="827723" y="3562231"/>
            <a:ext cx="541734" cy="541734"/>
          </a:xfrm>
          <a:prstGeom prst="roundRect">
            <a:avLst>
              <a:gd name="adj" fmla="val 16877445"/>
            </a:avLst>
          </a:prstGeom>
          <a:solidFill>
            <a:srgbClr val="FF954F"/>
          </a:solidFill>
          <a:ln/>
        </p:spPr>
      </p:sp>
      <p:pic>
        <p:nvPicPr>
          <p:cNvPr id="6" name="Image 0" descr="preencoded.png">    </p:cNvPr>
          <p:cNvPicPr>
            <a:picLocks noChangeAspect="1"/>
          </p:cNvPicPr>
          <p:nvPr/>
        </p:nvPicPr>
        <p:blipFill>
          <a:blip r:embed="rId1"/>
          <a:stretch>
            <a:fillRect/>
          </a:stretch>
        </p:blipFill>
        <p:spPr>
          <a:xfrm>
            <a:off x="976670" y="3674626"/>
            <a:ext cx="243721" cy="316825"/>
          </a:xfrm>
          <a:prstGeom prst="rect">
            <a:avLst/>
          </a:prstGeom>
        </p:spPr>
      </p:pic>
      <p:sp>
        <p:nvSpPr>
          <p:cNvPr id="7" name="Text 4"/>
          <p:cNvSpPr/>
          <p:nvPr/>
        </p:nvSpPr>
        <p:spPr>
          <a:xfrm>
            <a:off x="827723" y="4284464"/>
            <a:ext cx="2595920" cy="337423"/>
          </a:xfrm>
          <a:prstGeom prst="rect">
            <a:avLst/>
          </a:prstGeom>
          <a:noFill/>
          <a:ln/>
        </p:spPr>
        <p:txBody>
          <a:bodyPr wrap="none" lIns="0" tIns="0" rIns="0" bIns="0" rtlCol="0" anchor="t"/>
          <a:lstStyle/>
          <a:p>
            <a:pPr algn="l" indent="0" marL="0">
              <a:lnSpc>
                <a:spcPts val="2650"/>
              </a:lnSpc>
              <a:buNone/>
            </a:pPr>
            <a:r>
              <a:rPr lang="en-US" sz="2000" dirty="0">
                <a:solidFill>
                  <a:srgbClr val="67534F"/>
                </a:solidFill>
                <a:latin typeface="Marcellus" pitchFamily="34" charset="0"/>
                <a:ea typeface="Marcellus" pitchFamily="34" charset="-122"/>
                <a:cs typeface="Marcellus" pitchFamily="34" charset="-120"/>
              </a:rPr>
              <a:t>Critical Concern</a:t>
            </a:r>
            <a:endParaRPr lang="en-US" sz="2000" dirty="0"/>
          </a:p>
        </p:txBody>
      </p:sp>
      <p:sp>
        <p:nvSpPr>
          <p:cNvPr id="8" name="Text 5"/>
          <p:cNvSpPr/>
          <p:nvPr/>
        </p:nvSpPr>
        <p:spPr>
          <a:xfrm>
            <a:off x="827723" y="4730234"/>
            <a:ext cx="6201489" cy="469582"/>
          </a:xfrm>
          <a:prstGeom prst="rect">
            <a:avLst/>
          </a:prstGeom>
          <a:noFill/>
          <a:ln/>
        </p:spPr>
        <p:txBody>
          <a:bodyPr wrap="square" lIns="0" tIns="0" rIns="0" bIns="0" rtlCol="0" anchor="t"/>
          <a:lstStyle/>
          <a:p>
            <a:pPr algn="l" indent="0" marL="0">
              <a:lnSpc>
                <a:spcPts val="1800"/>
              </a:lnSpc>
              <a:buNone/>
            </a:pPr>
            <a:r>
              <a:rPr lang="en-US" sz="1400" dirty="0">
                <a:solidFill>
                  <a:srgbClr val="67534F"/>
                </a:solidFill>
                <a:latin typeface="Montserrat" pitchFamily="34" charset="0"/>
                <a:ea typeface="Montserrat" pitchFamily="34" charset="-122"/>
                <a:cs typeface="Montserrat" pitchFamily="34" charset="-120"/>
              </a:rPr>
              <a:t>Traditional security methods are often limited to manual monitoring or fixed, reactive alarms.</a:t>
            </a:r>
            <a:endParaRPr lang="en-US" sz="1400" dirty="0"/>
          </a:p>
        </p:txBody>
      </p:sp>
      <p:sp>
        <p:nvSpPr>
          <p:cNvPr id="9" name="Shape 6"/>
          <p:cNvSpPr/>
          <p:nvPr/>
        </p:nvSpPr>
        <p:spPr>
          <a:xfrm>
            <a:off x="7405449" y="3366492"/>
            <a:ext cx="6592967" cy="2029063"/>
          </a:xfrm>
          <a:prstGeom prst="roundRect">
            <a:avLst>
              <a:gd name="adj" fmla="val 3738"/>
            </a:avLst>
          </a:prstGeom>
          <a:solidFill>
            <a:srgbClr val="FFFFF4"/>
          </a:solidFill>
          <a:ln w="15240">
            <a:solidFill>
              <a:srgbClr val="FFE0CC"/>
            </a:solidFill>
            <a:prstDash val="solid"/>
          </a:ln>
        </p:spPr>
      </p:sp>
      <p:sp>
        <p:nvSpPr>
          <p:cNvPr id="10" name="Shape 7"/>
          <p:cNvSpPr/>
          <p:nvPr/>
        </p:nvSpPr>
        <p:spPr>
          <a:xfrm>
            <a:off x="7601188" y="3562231"/>
            <a:ext cx="541734" cy="541734"/>
          </a:xfrm>
          <a:prstGeom prst="roundRect">
            <a:avLst>
              <a:gd name="adj" fmla="val 16877445"/>
            </a:avLst>
          </a:prstGeom>
          <a:solidFill>
            <a:srgbClr val="FF954F"/>
          </a:solidFill>
          <a:ln/>
        </p:spPr>
      </p:sp>
      <p:pic>
        <p:nvPicPr>
          <p:cNvPr id="11" name="Image 1" descr="preencoded.png">    </p:cNvPr>
          <p:cNvPicPr>
            <a:picLocks noChangeAspect="1"/>
          </p:cNvPicPr>
          <p:nvPr/>
        </p:nvPicPr>
        <p:blipFill>
          <a:blip r:embed="rId2"/>
          <a:stretch>
            <a:fillRect/>
          </a:stretch>
        </p:blipFill>
        <p:spPr>
          <a:xfrm>
            <a:off x="7750135" y="3674626"/>
            <a:ext cx="243721" cy="316825"/>
          </a:xfrm>
          <a:prstGeom prst="rect">
            <a:avLst/>
          </a:prstGeom>
        </p:spPr>
      </p:pic>
      <p:sp>
        <p:nvSpPr>
          <p:cNvPr id="12" name="Text 8"/>
          <p:cNvSpPr/>
          <p:nvPr/>
        </p:nvSpPr>
        <p:spPr>
          <a:xfrm>
            <a:off x="7601188" y="4284464"/>
            <a:ext cx="2595920" cy="337423"/>
          </a:xfrm>
          <a:prstGeom prst="rect">
            <a:avLst/>
          </a:prstGeom>
          <a:noFill/>
          <a:ln/>
        </p:spPr>
        <p:txBody>
          <a:bodyPr wrap="none" lIns="0" tIns="0" rIns="0" bIns="0" rtlCol="0" anchor="t"/>
          <a:lstStyle/>
          <a:p>
            <a:pPr algn="l" indent="0" marL="0">
              <a:lnSpc>
                <a:spcPts val="2650"/>
              </a:lnSpc>
              <a:buNone/>
            </a:pPr>
            <a:r>
              <a:rPr lang="en-US" sz="2000" dirty="0">
                <a:solidFill>
                  <a:srgbClr val="67534F"/>
                </a:solidFill>
                <a:latin typeface="Marcellus" pitchFamily="34" charset="0"/>
                <a:ea typeface="Marcellus" pitchFamily="34" charset="-122"/>
                <a:cs typeface="Marcellus" pitchFamily="34" charset="-120"/>
              </a:rPr>
              <a:t>Enhanced Monitoring</a:t>
            </a:r>
            <a:endParaRPr lang="en-US" sz="2000" dirty="0"/>
          </a:p>
        </p:txBody>
      </p:sp>
      <p:sp>
        <p:nvSpPr>
          <p:cNvPr id="13" name="Text 9"/>
          <p:cNvSpPr/>
          <p:nvPr/>
        </p:nvSpPr>
        <p:spPr>
          <a:xfrm>
            <a:off x="7601188" y="4730234"/>
            <a:ext cx="6201489" cy="469582"/>
          </a:xfrm>
          <a:prstGeom prst="rect">
            <a:avLst/>
          </a:prstGeom>
          <a:noFill/>
          <a:ln/>
        </p:spPr>
        <p:txBody>
          <a:bodyPr wrap="square" lIns="0" tIns="0" rIns="0" bIns="0" rtlCol="0" anchor="t"/>
          <a:lstStyle/>
          <a:p>
            <a:pPr algn="l" indent="0" marL="0">
              <a:lnSpc>
                <a:spcPts val="1800"/>
              </a:lnSpc>
              <a:buNone/>
            </a:pPr>
            <a:r>
              <a:rPr lang="en-US" sz="1400" dirty="0">
                <a:solidFill>
                  <a:srgbClr val="67534F"/>
                </a:solidFill>
                <a:latin typeface="Montserrat" pitchFamily="34" charset="0"/>
                <a:ea typeface="Montserrat" pitchFamily="34" charset="-122"/>
                <a:cs typeface="Montserrat" pitchFamily="34" charset="-120"/>
              </a:rPr>
              <a:t>IoT cameras and sensors provide continuous, real-time environmental monitoring.</a:t>
            </a:r>
            <a:endParaRPr lang="en-US" sz="1400" dirty="0"/>
          </a:p>
        </p:txBody>
      </p:sp>
      <p:sp>
        <p:nvSpPr>
          <p:cNvPr id="14" name="Shape 10"/>
          <p:cNvSpPr/>
          <p:nvPr/>
        </p:nvSpPr>
        <p:spPr>
          <a:xfrm>
            <a:off x="631984" y="5576054"/>
            <a:ext cx="6592967" cy="2029063"/>
          </a:xfrm>
          <a:prstGeom prst="roundRect">
            <a:avLst>
              <a:gd name="adj" fmla="val 3738"/>
            </a:avLst>
          </a:prstGeom>
          <a:solidFill>
            <a:srgbClr val="FFFFF4"/>
          </a:solidFill>
          <a:ln w="15240">
            <a:solidFill>
              <a:srgbClr val="FFE0CC"/>
            </a:solidFill>
            <a:prstDash val="solid"/>
          </a:ln>
        </p:spPr>
      </p:sp>
      <p:sp>
        <p:nvSpPr>
          <p:cNvPr id="15" name="Shape 11"/>
          <p:cNvSpPr/>
          <p:nvPr/>
        </p:nvSpPr>
        <p:spPr>
          <a:xfrm>
            <a:off x="827723" y="5771793"/>
            <a:ext cx="541734" cy="541734"/>
          </a:xfrm>
          <a:prstGeom prst="roundRect">
            <a:avLst>
              <a:gd name="adj" fmla="val 16877445"/>
            </a:avLst>
          </a:prstGeom>
          <a:solidFill>
            <a:srgbClr val="FF954F"/>
          </a:solidFill>
          <a:ln/>
        </p:spPr>
      </p:sp>
      <p:pic>
        <p:nvPicPr>
          <p:cNvPr id="16" name="Image 2" descr="preencoded.png">    </p:cNvPr>
          <p:cNvPicPr>
            <a:picLocks noChangeAspect="1"/>
          </p:cNvPicPr>
          <p:nvPr/>
        </p:nvPicPr>
        <p:blipFill>
          <a:blip r:embed="rId3"/>
          <a:stretch>
            <a:fillRect/>
          </a:stretch>
        </p:blipFill>
        <p:spPr>
          <a:xfrm>
            <a:off x="976670" y="5884188"/>
            <a:ext cx="243721" cy="316825"/>
          </a:xfrm>
          <a:prstGeom prst="rect">
            <a:avLst/>
          </a:prstGeom>
        </p:spPr>
      </p:pic>
      <p:sp>
        <p:nvSpPr>
          <p:cNvPr id="17" name="Text 12"/>
          <p:cNvSpPr/>
          <p:nvPr/>
        </p:nvSpPr>
        <p:spPr>
          <a:xfrm>
            <a:off x="827723" y="6494026"/>
            <a:ext cx="2595920" cy="337423"/>
          </a:xfrm>
          <a:prstGeom prst="rect">
            <a:avLst/>
          </a:prstGeom>
          <a:noFill/>
          <a:ln/>
        </p:spPr>
        <p:txBody>
          <a:bodyPr wrap="none" lIns="0" tIns="0" rIns="0" bIns="0" rtlCol="0" anchor="t"/>
          <a:lstStyle/>
          <a:p>
            <a:pPr algn="l" indent="0" marL="0">
              <a:lnSpc>
                <a:spcPts val="2650"/>
              </a:lnSpc>
              <a:buNone/>
            </a:pPr>
            <a:r>
              <a:rPr lang="en-US" sz="2000" dirty="0">
                <a:solidFill>
                  <a:srgbClr val="67534F"/>
                </a:solidFill>
                <a:latin typeface="Marcellus" pitchFamily="34" charset="0"/>
                <a:ea typeface="Marcellus" pitchFamily="34" charset="-122"/>
                <a:cs typeface="Marcellus" pitchFamily="34" charset="-120"/>
              </a:rPr>
              <a:t>Smart Detection</a:t>
            </a:r>
            <a:endParaRPr lang="en-US" sz="2000" dirty="0"/>
          </a:p>
        </p:txBody>
      </p:sp>
      <p:sp>
        <p:nvSpPr>
          <p:cNvPr id="18" name="Text 13"/>
          <p:cNvSpPr/>
          <p:nvPr/>
        </p:nvSpPr>
        <p:spPr>
          <a:xfrm>
            <a:off x="827723" y="6939796"/>
            <a:ext cx="6201489" cy="469582"/>
          </a:xfrm>
          <a:prstGeom prst="rect">
            <a:avLst/>
          </a:prstGeom>
          <a:noFill/>
          <a:ln/>
        </p:spPr>
        <p:txBody>
          <a:bodyPr wrap="square" lIns="0" tIns="0" rIns="0" bIns="0" rtlCol="0" anchor="t"/>
          <a:lstStyle/>
          <a:p>
            <a:pPr algn="l" indent="0" marL="0">
              <a:lnSpc>
                <a:spcPts val="1800"/>
              </a:lnSpc>
              <a:buNone/>
            </a:pPr>
            <a:r>
              <a:rPr lang="en-US" sz="1400" dirty="0">
                <a:solidFill>
                  <a:srgbClr val="67534F"/>
                </a:solidFill>
                <a:latin typeface="Montserrat" pitchFamily="34" charset="0"/>
                <a:ea typeface="Montserrat" pitchFamily="34" charset="-122"/>
                <a:cs typeface="Montserrat" pitchFamily="34" charset="-120"/>
              </a:rPr>
              <a:t>ML algorithms analyze streams of video and sensor data to predict and detect unusual activity and potential threats proactively.</a:t>
            </a:r>
            <a:endParaRPr lang="en-US" sz="1400" dirty="0"/>
          </a:p>
        </p:txBody>
      </p:sp>
      <p:sp>
        <p:nvSpPr>
          <p:cNvPr id="19" name="Shape 14"/>
          <p:cNvSpPr/>
          <p:nvPr/>
        </p:nvSpPr>
        <p:spPr>
          <a:xfrm>
            <a:off x="7405449" y="5576054"/>
            <a:ext cx="6592967" cy="2029063"/>
          </a:xfrm>
          <a:prstGeom prst="roundRect">
            <a:avLst>
              <a:gd name="adj" fmla="val 3738"/>
            </a:avLst>
          </a:prstGeom>
          <a:solidFill>
            <a:srgbClr val="FFFFF4"/>
          </a:solidFill>
          <a:ln w="15240">
            <a:solidFill>
              <a:srgbClr val="FFE0CC"/>
            </a:solidFill>
            <a:prstDash val="solid"/>
          </a:ln>
        </p:spPr>
      </p:sp>
      <p:sp>
        <p:nvSpPr>
          <p:cNvPr id="20" name="Shape 15"/>
          <p:cNvSpPr/>
          <p:nvPr/>
        </p:nvSpPr>
        <p:spPr>
          <a:xfrm>
            <a:off x="7601188" y="5771793"/>
            <a:ext cx="541734" cy="541734"/>
          </a:xfrm>
          <a:prstGeom prst="roundRect">
            <a:avLst>
              <a:gd name="adj" fmla="val 16877445"/>
            </a:avLst>
          </a:prstGeom>
          <a:solidFill>
            <a:srgbClr val="FF954F"/>
          </a:solidFill>
          <a:ln/>
        </p:spPr>
      </p:sp>
      <p:pic>
        <p:nvPicPr>
          <p:cNvPr id="21" name="Image 3" descr="preencoded.png">    </p:cNvPr>
          <p:cNvPicPr>
            <a:picLocks noChangeAspect="1"/>
          </p:cNvPicPr>
          <p:nvPr/>
        </p:nvPicPr>
        <p:blipFill>
          <a:blip r:embed="rId4"/>
          <a:stretch>
            <a:fillRect/>
          </a:stretch>
        </p:blipFill>
        <p:spPr>
          <a:xfrm>
            <a:off x="7750135" y="5884188"/>
            <a:ext cx="243721" cy="316825"/>
          </a:xfrm>
          <a:prstGeom prst="rect">
            <a:avLst/>
          </a:prstGeom>
        </p:spPr>
      </p:pic>
      <p:sp>
        <p:nvSpPr>
          <p:cNvPr id="22" name="Text 16"/>
          <p:cNvSpPr/>
          <p:nvPr/>
        </p:nvSpPr>
        <p:spPr>
          <a:xfrm>
            <a:off x="7601188" y="6494026"/>
            <a:ext cx="2595920" cy="337423"/>
          </a:xfrm>
          <a:prstGeom prst="rect">
            <a:avLst/>
          </a:prstGeom>
          <a:noFill/>
          <a:ln/>
        </p:spPr>
        <p:txBody>
          <a:bodyPr wrap="none" lIns="0" tIns="0" rIns="0" bIns="0" rtlCol="0" anchor="t"/>
          <a:lstStyle/>
          <a:p>
            <a:pPr algn="l" indent="0" marL="0">
              <a:lnSpc>
                <a:spcPts val="2650"/>
              </a:lnSpc>
              <a:buNone/>
            </a:pPr>
            <a:r>
              <a:rPr lang="en-US" sz="2000" dirty="0">
                <a:solidFill>
                  <a:srgbClr val="67534F"/>
                </a:solidFill>
                <a:latin typeface="Marcellus" pitchFamily="34" charset="0"/>
                <a:ea typeface="Marcellus" pitchFamily="34" charset="-122"/>
                <a:cs typeface="Marcellus" pitchFamily="34" charset="-120"/>
              </a:rPr>
              <a:t>Real-Time Action</a:t>
            </a:r>
            <a:endParaRPr lang="en-US" sz="2000" dirty="0"/>
          </a:p>
        </p:txBody>
      </p:sp>
      <p:sp>
        <p:nvSpPr>
          <p:cNvPr id="23" name="Text 17"/>
          <p:cNvSpPr/>
          <p:nvPr/>
        </p:nvSpPr>
        <p:spPr>
          <a:xfrm>
            <a:off x="7601188" y="6939796"/>
            <a:ext cx="6201489" cy="469582"/>
          </a:xfrm>
          <a:prstGeom prst="rect">
            <a:avLst/>
          </a:prstGeom>
          <a:noFill/>
          <a:ln/>
        </p:spPr>
        <p:txBody>
          <a:bodyPr wrap="square" lIns="0" tIns="0" rIns="0" bIns="0" rtlCol="0" anchor="t"/>
          <a:lstStyle/>
          <a:p>
            <a:pPr algn="l" indent="0" marL="0">
              <a:lnSpc>
                <a:spcPts val="1800"/>
              </a:lnSpc>
              <a:buNone/>
            </a:pPr>
            <a:r>
              <a:rPr lang="en-US" sz="1400" dirty="0">
                <a:solidFill>
                  <a:srgbClr val="67534F"/>
                </a:solidFill>
                <a:latin typeface="Montserrat" pitchFamily="34" charset="0"/>
                <a:ea typeface="Montserrat" pitchFamily="34" charset="-122"/>
                <a:cs typeface="Montserrat" pitchFamily="34" charset="-120"/>
              </a:rPr>
              <a:t>Homeowners receive instant, actionable alerts via a centralized dashboard and mobile application for peace of mind.</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98646" y="470297"/>
            <a:ext cx="3692485" cy="319564"/>
          </a:xfrm>
          <a:prstGeom prst="rect">
            <a:avLst/>
          </a:prstGeom>
          <a:noFill/>
          <a:ln/>
        </p:spPr>
        <p:txBody>
          <a:bodyPr wrap="none" lIns="0" tIns="0" rIns="0" bIns="0" rtlCol="0" anchor="t"/>
          <a:lstStyle/>
          <a:p>
            <a:pPr algn="l" indent="0" marL="0">
              <a:lnSpc>
                <a:spcPts val="2500"/>
              </a:lnSpc>
              <a:buNone/>
            </a:pPr>
            <a:r>
              <a:rPr lang="en-US" sz="1900" dirty="0">
                <a:solidFill>
                  <a:srgbClr val="532418"/>
                </a:solidFill>
                <a:latin typeface="Marcellus" pitchFamily="34" charset="0"/>
                <a:ea typeface="Marcellus" pitchFamily="34" charset="-122"/>
                <a:cs typeface="Marcellus" pitchFamily="34" charset="-120"/>
              </a:rPr>
              <a:t>THE NEED FOR SMART SECURITY</a:t>
            </a:r>
            <a:endParaRPr lang="en-US" sz="1900" dirty="0"/>
          </a:p>
        </p:txBody>
      </p:sp>
      <p:sp>
        <p:nvSpPr>
          <p:cNvPr id="3" name="Text 1"/>
          <p:cNvSpPr/>
          <p:nvPr/>
        </p:nvSpPr>
        <p:spPr>
          <a:xfrm>
            <a:off x="598646" y="1046440"/>
            <a:ext cx="13433108" cy="1764506"/>
          </a:xfrm>
          <a:prstGeom prst="rect">
            <a:avLst/>
          </a:prstGeom>
          <a:noFill/>
          <a:ln/>
        </p:spPr>
        <p:txBody>
          <a:bodyPr wrap="square" lIns="0" tIns="0" rIns="0" bIns="0" rtlCol="0" anchor="t"/>
          <a:lstStyle/>
          <a:p>
            <a:pPr algn="l" indent="0" marL="0">
              <a:lnSpc>
                <a:spcPts val="6900"/>
              </a:lnSpc>
              <a:buNone/>
            </a:pPr>
            <a:r>
              <a:rPr lang="en-US" sz="5300" dirty="0">
                <a:solidFill>
                  <a:srgbClr val="532418"/>
                </a:solidFill>
                <a:latin typeface="Marcellus" pitchFamily="34" charset="0"/>
                <a:ea typeface="Marcellus" pitchFamily="34" charset="-122"/>
                <a:cs typeface="Marcellus" pitchFamily="34" charset="-120"/>
              </a:rPr>
              <a:t>Addressing the Limitations of Conventional Alarms</a:t>
            </a:r>
            <a:endParaRPr lang="en-US" sz="5300" dirty="0"/>
          </a:p>
        </p:txBody>
      </p:sp>
      <p:sp>
        <p:nvSpPr>
          <p:cNvPr id="4" name="Text 2"/>
          <p:cNvSpPr/>
          <p:nvPr/>
        </p:nvSpPr>
        <p:spPr>
          <a:xfrm>
            <a:off x="598646" y="3221474"/>
            <a:ext cx="7892891" cy="667226"/>
          </a:xfrm>
          <a:prstGeom prst="rect">
            <a:avLst/>
          </a:prstGeom>
          <a:noFill/>
          <a:ln/>
        </p:spPr>
        <p:txBody>
          <a:bodyPr wrap="square" lIns="0" tIns="0" rIns="0" bIns="0" rtlCol="0" anchor="t"/>
          <a:lstStyle/>
          <a:p>
            <a:pPr algn="l" indent="0" marL="0">
              <a:lnSpc>
                <a:spcPts val="1750"/>
              </a:lnSpc>
              <a:buNone/>
            </a:pPr>
            <a:r>
              <a:rPr lang="en-US" sz="1300" dirty="0">
                <a:solidFill>
                  <a:srgbClr val="67534F"/>
                </a:solidFill>
                <a:latin typeface="Montserrat" pitchFamily="34" charset="0"/>
                <a:ea typeface="Montserrat" pitchFamily="34" charset="-122"/>
                <a:cs typeface="Montserrat" pitchFamily="34" charset="-120"/>
              </a:rPr>
              <a:t>Rising incidents of burglary, intrusion, and vandalism in both urban and rural settings underscore the need for advanced protection. Manual monitoring is inherently inefficient, labor-intensive, and prone to human error.</a:t>
            </a:r>
            <a:endParaRPr lang="en-US" sz="1300" dirty="0"/>
          </a:p>
        </p:txBody>
      </p:sp>
      <p:sp>
        <p:nvSpPr>
          <p:cNvPr id="5" name="Text 3"/>
          <p:cNvSpPr/>
          <p:nvPr/>
        </p:nvSpPr>
        <p:spPr>
          <a:xfrm>
            <a:off x="598646" y="4042648"/>
            <a:ext cx="7892891" cy="667226"/>
          </a:xfrm>
          <a:prstGeom prst="rect">
            <a:avLst/>
          </a:prstGeom>
          <a:noFill/>
          <a:ln/>
        </p:spPr>
        <p:txBody>
          <a:bodyPr wrap="square" lIns="0" tIns="0" rIns="0" bIns="0" rtlCol="0" anchor="t"/>
          <a:lstStyle/>
          <a:p>
            <a:pPr algn="l" indent="0" marL="0">
              <a:lnSpc>
                <a:spcPts val="1750"/>
              </a:lnSpc>
              <a:buNone/>
            </a:pPr>
            <a:r>
              <a:rPr lang="en-US" sz="1300" dirty="0">
                <a:solidFill>
                  <a:srgbClr val="67534F"/>
                </a:solidFill>
                <a:latin typeface="Montserrat" pitchFamily="34" charset="0"/>
                <a:ea typeface="Montserrat" pitchFamily="34" charset="-122"/>
                <a:cs typeface="Montserrat" pitchFamily="34" charset="-120"/>
              </a:rPr>
              <a:t>This solution leverages IoT and Machine Learning to deliver an automated, </a:t>
            </a:r>
            <a:pPr algn="l" indent="0" marL="0">
              <a:lnSpc>
                <a:spcPts val="1750"/>
              </a:lnSpc>
              <a:buNone/>
            </a:pPr>
            <a:r>
              <a:rPr lang="en-US" sz="1300" b="1" dirty="0">
                <a:solidFill>
                  <a:srgbClr val="67534F"/>
                </a:solidFill>
                <a:latin typeface="Montserrat" pitchFamily="34" charset="0"/>
                <a:ea typeface="Montserrat" pitchFamily="34" charset="-122"/>
                <a:cs typeface="Montserrat" pitchFamily="34" charset="-120"/>
              </a:rPr>
              <a:t>intelligent security ecosystem</a:t>
            </a:r>
            <a:pPr algn="l" indent="0" marL="0">
              <a:lnSpc>
                <a:spcPts val="1750"/>
              </a:lnSpc>
              <a:buNone/>
            </a:pPr>
            <a:r>
              <a:rPr lang="en-US" sz="1300" dirty="0">
                <a:solidFill>
                  <a:srgbClr val="67534F"/>
                </a:solidFill>
                <a:latin typeface="Montserrat" pitchFamily="34" charset="0"/>
                <a:ea typeface="Montserrat" pitchFamily="34" charset="-122"/>
                <a:cs typeface="Montserrat" pitchFamily="34" charset="-120"/>
              </a:rPr>
              <a:t> offering continuous surveillance, predictive detection, and instant, verified alerts.</a:t>
            </a:r>
            <a:endParaRPr lang="en-US" sz="1300" dirty="0"/>
          </a:p>
        </p:txBody>
      </p:sp>
      <p:sp>
        <p:nvSpPr>
          <p:cNvPr id="6" name="Shape 4"/>
          <p:cNvSpPr/>
          <p:nvPr/>
        </p:nvSpPr>
        <p:spPr>
          <a:xfrm>
            <a:off x="598646" y="4902279"/>
            <a:ext cx="7892891" cy="1610916"/>
          </a:xfrm>
          <a:prstGeom prst="roundRect">
            <a:avLst>
              <a:gd name="adj" fmla="val 4460"/>
            </a:avLst>
          </a:prstGeom>
          <a:solidFill>
            <a:srgbClr val="FAF1DC"/>
          </a:solidFill>
          <a:ln/>
        </p:spPr>
      </p:sp>
      <p:pic>
        <p:nvPicPr>
          <p:cNvPr id="7" name="Image 0" descr="preencoded.png">    </p:cNvPr>
          <p:cNvPicPr>
            <a:picLocks noChangeAspect="1"/>
          </p:cNvPicPr>
          <p:nvPr/>
        </p:nvPicPr>
        <p:blipFill>
          <a:blip r:embed="rId1"/>
          <a:stretch>
            <a:fillRect/>
          </a:stretch>
        </p:blipFill>
        <p:spPr>
          <a:xfrm>
            <a:off x="769620" y="5137071"/>
            <a:ext cx="307300" cy="245864"/>
          </a:xfrm>
          <a:prstGeom prst="rect">
            <a:avLst/>
          </a:prstGeom>
        </p:spPr>
      </p:pic>
      <p:sp>
        <p:nvSpPr>
          <p:cNvPr id="8" name="Text 5"/>
          <p:cNvSpPr/>
          <p:nvPr/>
        </p:nvSpPr>
        <p:spPr>
          <a:xfrm>
            <a:off x="1247894" y="5115997"/>
            <a:ext cx="2458879" cy="319564"/>
          </a:xfrm>
          <a:prstGeom prst="rect">
            <a:avLst/>
          </a:prstGeom>
          <a:noFill/>
          <a:ln/>
        </p:spPr>
        <p:txBody>
          <a:bodyPr wrap="none" lIns="0" tIns="0" rIns="0" bIns="0" rtlCol="0" anchor="t"/>
          <a:lstStyle/>
          <a:p>
            <a:pPr algn="l" indent="0" marL="0">
              <a:lnSpc>
                <a:spcPts val="2500"/>
              </a:lnSpc>
              <a:buNone/>
            </a:pPr>
            <a:r>
              <a:rPr lang="en-US" sz="1900" dirty="0">
                <a:solidFill>
                  <a:srgbClr val="000000"/>
                </a:solidFill>
                <a:latin typeface="Marcellus" pitchFamily="34" charset="0"/>
                <a:ea typeface="Marcellus" pitchFamily="34" charset="-122"/>
                <a:cs typeface="Marcellus" pitchFamily="34" charset="-120"/>
              </a:rPr>
              <a:t>Problem Statement</a:t>
            </a:r>
            <a:endParaRPr lang="en-US" sz="1900" dirty="0"/>
          </a:p>
        </p:txBody>
      </p:sp>
      <p:sp>
        <p:nvSpPr>
          <p:cNvPr id="9" name="Text 6"/>
          <p:cNvSpPr/>
          <p:nvPr/>
        </p:nvSpPr>
        <p:spPr>
          <a:xfrm>
            <a:off x="1247894" y="5606534"/>
            <a:ext cx="7072670" cy="667226"/>
          </a:xfrm>
          <a:prstGeom prst="rect">
            <a:avLst/>
          </a:prstGeom>
          <a:noFill/>
          <a:ln/>
        </p:spPr>
        <p:txBody>
          <a:bodyPr wrap="square" lIns="0" tIns="0" rIns="0" bIns="0" rtlCol="0" anchor="t"/>
          <a:lstStyle/>
          <a:p>
            <a:pPr algn="l" indent="0" marL="0">
              <a:lnSpc>
                <a:spcPts val="1750"/>
              </a:lnSpc>
              <a:buNone/>
            </a:pPr>
            <a:r>
              <a:rPr lang="en-US" sz="1300" dirty="0">
                <a:solidFill>
                  <a:srgbClr val="000000"/>
                </a:solidFill>
                <a:latin typeface="Montserrat" pitchFamily="34" charset="0"/>
                <a:ea typeface="Montserrat" pitchFamily="34" charset="-122"/>
                <a:cs typeface="Montserrat" pitchFamily="34" charset="-120"/>
              </a:rPr>
              <a:t> Conventional alarm systems are fundamentally </a:t>
            </a:r>
            <a:pPr algn="l" indent="0" marL="0">
              <a:lnSpc>
                <a:spcPts val="1750"/>
              </a:lnSpc>
              <a:buNone/>
            </a:pPr>
            <a:r>
              <a:rPr lang="en-US" sz="1300" b="1" dirty="0">
                <a:solidFill>
                  <a:srgbClr val="000000"/>
                </a:solidFill>
                <a:latin typeface="Montserrat" pitchFamily="34" charset="0"/>
                <a:ea typeface="Montserrat" pitchFamily="34" charset="-122"/>
                <a:cs typeface="Montserrat" pitchFamily="34" charset="-120"/>
              </a:rPr>
              <a:t>reactive</a:t>
            </a:r>
            <a:pPr algn="l" indent="0" marL="0">
              <a:lnSpc>
                <a:spcPts val="1750"/>
              </a:lnSpc>
              <a:buNone/>
            </a:pPr>
            <a:r>
              <a:rPr lang="en-US" sz="1300" dirty="0">
                <a:solidFill>
                  <a:srgbClr val="000000"/>
                </a:solidFill>
                <a:latin typeface="Montserrat" pitchFamily="34" charset="0"/>
                <a:ea typeface="Montserrat" pitchFamily="34" charset="-122"/>
                <a:cs typeface="Montserrat" pitchFamily="34" charset="-120"/>
              </a:rPr>
              <a:t>, only responding after a triggered event. They lack the ability for intelligent, preventative threat detection and real-time monitoring when the homeowner is absent.</a:t>
            </a:r>
            <a:endParaRPr lang="en-US" sz="1300" dirty="0"/>
          </a:p>
        </p:txBody>
      </p:sp>
      <p:pic>
        <p:nvPicPr>
          <p:cNvPr id="10" name="Image 1" descr="preencoded.png">    </p:cNvPr>
          <p:cNvPicPr>
            <a:picLocks noChangeAspect="1"/>
          </p:cNvPicPr>
          <p:nvPr/>
        </p:nvPicPr>
        <p:blipFill>
          <a:blip r:embed="rId2"/>
          <a:stretch>
            <a:fillRect/>
          </a:stretch>
        </p:blipFill>
        <p:spPr>
          <a:xfrm>
            <a:off x="8916353" y="3259931"/>
            <a:ext cx="5122902" cy="512290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07457" y="477322"/>
            <a:ext cx="2750582" cy="324326"/>
          </a:xfrm>
          <a:prstGeom prst="rect">
            <a:avLst/>
          </a:prstGeom>
          <a:noFill/>
          <a:ln/>
        </p:spPr>
        <p:txBody>
          <a:bodyPr wrap="none" lIns="0" tIns="0" rIns="0" bIns="0" rtlCol="0" anchor="t"/>
          <a:lstStyle/>
          <a:p>
            <a:pPr algn="l" indent="0" marL="0">
              <a:lnSpc>
                <a:spcPts val="2550"/>
              </a:lnSpc>
              <a:buNone/>
            </a:pPr>
            <a:r>
              <a:rPr lang="en-US" sz="1950" dirty="0">
                <a:solidFill>
                  <a:srgbClr val="532418"/>
                </a:solidFill>
                <a:latin typeface="Marcellus" pitchFamily="34" charset="0"/>
                <a:ea typeface="Marcellus" pitchFamily="34" charset="-122"/>
                <a:cs typeface="Marcellus" pitchFamily="34" charset="-120"/>
              </a:rPr>
              <a:t>SYSTEM ARCHITECTURE</a:t>
            </a:r>
            <a:endParaRPr lang="en-US" sz="1950" dirty="0"/>
          </a:p>
        </p:txBody>
      </p:sp>
      <p:sp>
        <p:nvSpPr>
          <p:cNvPr id="3" name="Text 1"/>
          <p:cNvSpPr/>
          <p:nvPr/>
        </p:nvSpPr>
        <p:spPr>
          <a:xfrm>
            <a:off x="607457" y="1061918"/>
            <a:ext cx="9491662" cy="895350"/>
          </a:xfrm>
          <a:prstGeom prst="rect">
            <a:avLst/>
          </a:prstGeom>
          <a:noFill/>
          <a:ln/>
        </p:spPr>
        <p:txBody>
          <a:bodyPr wrap="none" lIns="0" tIns="0" rIns="0" bIns="0" rtlCol="0" anchor="t"/>
          <a:lstStyle/>
          <a:p>
            <a:pPr algn="l" indent="0" marL="0">
              <a:lnSpc>
                <a:spcPts val="7000"/>
              </a:lnSpc>
              <a:buNone/>
            </a:pPr>
            <a:r>
              <a:rPr lang="en-US" sz="5400" dirty="0">
                <a:solidFill>
                  <a:srgbClr val="532418"/>
                </a:solidFill>
                <a:latin typeface="Marcellus" pitchFamily="34" charset="0"/>
                <a:ea typeface="Marcellus" pitchFamily="34" charset="-122"/>
                <a:cs typeface="Marcellus" pitchFamily="34" charset="-120"/>
              </a:rPr>
              <a:t>Data Flow from Edge to Cloud</a:t>
            </a:r>
            <a:endParaRPr lang="en-US" sz="5400" dirty="0"/>
          </a:p>
        </p:txBody>
      </p:sp>
      <p:pic>
        <p:nvPicPr>
          <p:cNvPr id="4" name="Image 0" descr="preencoded.png">    </p:cNvPr>
          <p:cNvPicPr>
            <a:picLocks noChangeAspect="1"/>
          </p:cNvPicPr>
          <p:nvPr/>
        </p:nvPicPr>
        <p:blipFill>
          <a:blip r:embed="rId1"/>
          <a:stretch>
            <a:fillRect/>
          </a:stretch>
        </p:blipFill>
        <p:spPr>
          <a:xfrm>
            <a:off x="662702" y="2217539"/>
            <a:ext cx="13304877" cy="5737384"/>
          </a:xfrm>
          <a:prstGeom prst="rect">
            <a:avLst/>
          </a:prstGeom>
        </p:spPr>
      </p:pic>
      <p:sp>
        <p:nvSpPr>
          <p:cNvPr id="5" name="Text 2"/>
          <p:cNvSpPr/>
          <p:nvPr/>
        </p:nvSpPr>
        <p:spPr>
          <a:xfrm>
            <a:off x="1557968" y="6830008"/>
            <a:ext cx="3471201" cy="451088"/>
          </a:xfrm>
          <a:prstGeom prst="rect">
            <a:avLst/>
          </a:prstGeom>
          <a:noFill/>
          <a:ln/>
        </p:spPr>
        <p:txBody>
          <a:bodyPr wrap="none" lIns="0" tIns="0" rIns="0" bIns="0" rtlCol="0" anchor="t"/>
          <a:lstStyle/>
          <a:p>
            <a:pPr algn="l" indent="0" marL="0">
              <a:lnSpc>
                <a:spcPts val="2000"/>
              </a:lnSpc>
              <a:buNone/>
            </a:pPr>
            <a:r>
              <a:rPr lang="en-US" sz="1550" dirty="0">
                <a:solidFill>
                  <a:srgbClr val="000000"/>
                </a:solidFill>
                <a:latin typeface="Marcellus" pitchFamily="34" charset="0"/>
                <a:ea typeface="Marcellus" pitchFamily="34" charset="-122"/>
                <a:cs typeface="Marcellus" pitchFamily="34" charset="-120"/>
              </a:rPr>
              <a:t>ML &amp; Alerts</a:t>
            </a:r>
            <a:endParaRPr lang="en-US" sz="1550" dirty="0"/>
          </a:p>
        </p:txBody>
      </p:sp>
      <p:sp>
        <p:nvSpPr>
          <p:cNvPr id="6" name="Text 3"/>
          <p:cNvSpPr/>
          <p:nvPr/>
        </p:nvSpPr>
        <p:spPr>
          <a:xfrm>
            <a:off x="1557968" y="5501897"/>
            <a:ext cx="3471201" cy="451088"/>
          </a:xfrm>
          <a:prstGeom prst="rect">
            <a:avLst/>
          </a:prstGeom>
          <a:noFill/>
          <a:ln/>
        </p:spPr>
        <p:txBody>
          <a:bodyPr wrap="none" lIns="0" tIns="0" rIns="0" bIns="0" rtlCol="0" anchor="t"/>
          <a:lstStyle/>
          <a:p>
            <a:pPr algn="l" indent="0" marL="0">
              <a:lnSpc>
                <a:spcPts val="2000"/>
              </a:lnSpc>
              <a:buNone/>
            </a:pPr>
            <a:r>
              <a:rPr lang="en-US" sz="1550" dirty="0">
                <a:solidFill>
                  <a:srgbClr val="000000"/>
                </a:solidFill>
                <a:latin typeface="Marcellus" pitchFamily="34" charset="0"/>
                <a:ea typeface="Marcellus" pitchFamily="34" charset="-122"/>
                <a:cs typeface="Marcellus" pitchFamily="34" charset="-120"/>
              </a:rPr>
              <a:t>Cloud DB</a:t>
            </a:r>
            <a:endParaRPr lang="en-US" sz="1550" dirty="0"/>
          </a:p>
        </p:txBody>
      </p:sp>
      <p:sp>
        <p:nvSpPr>
          <p:cNvPr id="7" name="Text 4"/>
          <p:cNvSpPr/>
          <p:nvPr/>
        </p:nvSpPr>
        <p:spPr>
          <a:xfrm>
            <a:off x="1557968" y="4187200"/>
            <a:ext cx="3471201" cy="451088"/>
          </a:xfrm>
          <a:prstGeom prst="rect">
            <a:avLst/>
          </a:prstGeom>
          <a:noFill/>
          <a:ln/>
        </p:spPr>
        <p:txBody>
          <a:bodyPr wrap="none" lIns="0" tIns="0" rIns="0" bIns="0" rtlCol="0" anchor="t"/>
          <a:lstStyle/>
          <a:p>
            <a:pPr algn="l" indent="0" marL="0">
              <a:lnSpc>
                <a:spcPts val="2000"/>
              </a:lnSpc>
              <a:buNone/>
            </a:pPr>
            <a:r>
              <a:rPr lang="en-US" sz="1550" dirty="0">
                <a:solidFill>
                  <a:srgbClr val="000000"/>
                </a:solidFill>
                <a:latin typeface="Marcellus" pitchFamily="34" charset="0"/>
                <a:ea typeface="Marcellus" pitchFamily="34" charset="-122"/>
                <a:cs typeface="Marcellus" pitchFamily="34" charset="-120"/>
              </a:rPr>
              <a:t>IoT Node</a:t>
            </a:r>
            <a:endParaRPr lang="en-US" sz="1550" dirty="0"/>
          </a:p>
        </p:txBody>
      </p:sp>
      <p:sp>
        <p:nvSpPr>
          <p:cNvPr id="8" name="Text 5"/>
          <p:cNvSpPr/>
          <p:nvPr/>
        </p:nvSpPr>
        <p:spPr>
          <a:xfrm>
            <a:off x="1557968" y="2859088"/>
            <a:ext cx="3471201" cy="451089"/>
          </a:xfrm>
          <a:prstGeom prst="rect">
            <a:avLst/>
          </a:prstGeom>
          <a:noFill/>
          <a:ln/>
        </p:spPr>
        <p:txBody>
          <a:bodyPr wrap="none" lIns="0" tIns="0" rIns="0" bIns="0" rtlCol="0" anchor="t"/>
          <a:lstStyle/>
          <a:p>
            <a:pPr algn="l" indent="0" marL="0">
              <a:lnSpc>
                <a:spcPts val="2000"/>
              </a:lnSpc>
              <a:buNone/>
            </a:pPr>
            <a:r>
              <a:rPr lang="en-US" sz="1550" dirty="0">
                <a:solidFill>
                  <a:srgbClr val="000000"/>
                </a:solidFill>
                <a:latin typeface="Marcellus" pitchFamily="34" charset="0"/>
                <a:ea typeface="Marcellus" pitchFamily="34" charset="-122"/>
                <a:cs typeface="Marcellus" pitchFamily="34" charset="-120"/>
              </a:rPr>
              <a:t>Edge Sensors</a:t>
            </a:r>
            <a:endParaRPr lang="en-US" sz="1550" dirty="0"/>
          </a:p>
        </p:txBody>
      </p:sp>
      <p:sp>
        <p:nvSpPr>
          <p:cNvPr id="9" name="Text 6"/>
          <p:cNvSpPr/>
          <p:nvPr/>
        </p:nvSpPr>
        <p:spPr>
          <a:xfrm>
            <a:off x="607457" y="8150185"/>
            <a:ext cx="13415486" cy="451247"/>
          </a:xfrm>
          <a:prstGeom prst="rect">
            <a:avLst/>
          </a:prstGeom>
          <a:noFill/>
          <a:ln/>
        </p:spPr>
        <p:txBody>
          <a:bodyPr wrap="square" lIns="0" tIns="0" rIns="0" bIns="0" rtlCol="0" anchor="t"/>
          <a:lstStyle/>
          <a:p>
            <a:pPr algn="l" indent="0" marL="0">
              <a:lnSpc>
                <a:spcPts val="1750"/>
              </a:lnSpc>
              <a:buNone/>
            </a:pPr>
            <a:r>
              <a:rPr lang="en-US" sz="1350" dirty="0">
                <a:solidFill>
                  <a:srgbClr val="67534F"/>
                </a:solidFill>
                <a:latin typeface="Montserrat" pitchFamily="34" charset="0"/>
                <a:ea typeface="Montserrat" pitchFamily="34" charset="-122"/>
                <a:cs typeface="Montserrat" pitchFamily="34" charset="-120"/>
              </a:rPr>
              <a:t>The system design is modular, ensuring reliability and scalability. Data is collected at the edge, processed locally, and then transferred to the cloud for sophisticated Machine Learning analysis and alert generation.</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73643" y="451604"/>
            <a:ext cx="3648075" cy="306229"/>
          </a:xfrm>
          <a:prstGeom prst="rect">
            <a:avLst/>
          </a:prstGeom>
          <a:noFill/>
          <a:ln/>
        </p:spPr>
        <p:txBody>
          <a:bodyPr wrap="none" lIns="0" tIns="0" rIns="0" bIns="0" rtlCol="0" anchor="t"/>
          <a:lstStyle/>
          <a:p>
            <a:pPr algn="l" indent="0" marL="0">
              <a:lnSpc>
                <a:spcPts val="2400"/>
              </a:lnSpc>
              <a:buNone/>
            </a:pPr>
            <a:r>
              <a:rPr lang="en-US" sz="1850" dirty="0">
                <a:solidFill>
                  <a:srgbClr val="532418"/>
                </a:solidFill>
                <a:latin typeface="Marcellus" pitchFamily="34" charset="0"/>
                <a:ea typeface="Marcellus" pitchFamily="34" charset="-122"/>
                <a:cs typeface="Marcellus" pitchFamily="34" charset="-120"/>
              </a:rPr>
              <a:t>KEY OBJECTIVES AND HARDWARE</a:t>
            </a:r>
            <a:endParaRPr lang="en-US" sz="1850" dirty="0"/>
          </a:p>
        </p:txBody>
      </p:sp>
      <p:sp>
        <p:nvSpPr>
          <p:cNvPr id="3" name="Text 1"/>
          <p:cNvSpPr/>
          <p:nvPr/>
        </p:nvSpPr>
        <p:spPr>
          <a:xfrm>
            <a:off x="573643" y="1003697"/>
            <a:ext cx="11129486" cy="845463"/>
          </a:xfrm>
          <a:prstGeom prst="rect">
            <a:avLst/>
          </a:prstGeom>
          <a:noFill/>
          <a:ln/>
        </p:spPr>
        <p:txBody>
          <a:bodyPr wrap="none" lIns="0" tIns="0" rIns="0" bIns="0" rtlCol="0" anchor="t"/>
          <a:lstStyle/>
          <a:p>
            <a:pPr algn="l" indent="0" marL="0">
              <a:lnSpc>
                <a:spcPts val="6650"/>
              </a:lnSpc>
              <a:buNone/>
            </a:pPr>
            <a:r>
              <a:rPr lang="en-US" sz="5100" dirty="0">
                <a:solidFill>
                  <a:srgbClr val="532418"/>
                </a:solidFill>
                <a:latin typeface="Marcellus" pitchFamily="34" charset="0"/>
                <a:ea typeface="Marcellus" pitchFamily="34" charset="-122"/>
                <a:cs typeface="Marcellus" pitchFamily="34" charset="-120"/>
              </a:rPr>
              <a:t>Operationalizing the Security Solution</a:t>
            </a:r>
            <a:endParaRPr lang="en-US" sz="5100" dirty="0"/>
          </a:p>
        </p:txBody>
      </p:sp>
      <p:sp>
        <p:nvSpPr>
          <p:cNvPr id="4" name="Text 2"/>
          <p:cNvSpPr/>
          <p:nvPr/>
        </p:nvSpPr>
        <p:spPr>
          <a:xfrm>
            <a:off x="573643" y="2258854"/>
            <a:ext cx="2997994" cy="367546"/>
          </a:xfrm>
          <a:prstGeom prst="rect">
            <a:avLst/>
          </a:prstGeom>
          <a:noFill/>
          <a:ln/>
        </p:spPr>
        <p:txBody>
          <a:bodyPr wrap="none" lIns="0" tIns="0" rIns="0" bIns="0" rtlCol="0" anchor="t"/>
          <a:lstStyle/>
          <a:p>
            <a:pPr algn="l" indent="0" marL="0">
              <a:lnSpc>
                <a:spcPts val="2850"/>
              </a:lnSpc>
              <a:buNone/>
            </a:pPr>
            <a:r>
              <a:rPr lang="en-US" sz="2200" dirty="0">
                <a:solidFill>
                  <a:srgbClr val="532418"/>
                </a:solidFill>
                <a:latin typeface="Marcellus" pitchFamily="34" charset="0"/>
                <a:ea typeface="Marcellus" pitchFamily="34" charset="-122"/>
                <a:cs typeface="Marcellus" pitchFamily="34" charset="-120"/>
              </a:rPr>
              <a:t>Core System Objectives</a:t>
            </a:r>
            <a:endParaRPr lang="en-US" sz="2200" dirty="0"/>
          </a:p>
        </p:txBody>
      </p:sp>
      <p:sp>
        <p:nvSpPr>
          <p:cNvPr id="5" name="Text 3"/>
          <p:cNvSpPr/>
          <p:nvPr/>
        </p:nvSpPr>
        <p:spPr>
          <a:xfrm>
            <a:off x="573643" y="2790230"/>
            <a:ext cx="6541651" cy="426244"/>
          </a:xfrm>
          <a:prstGeom prst="rect">
            <a:avLst/>
          </a:prstGeom>
          <a:noFill/>
          <a:ln/>
        </p:spPr>
        <p:txBody>
          <a:bodyPr wrap="square" lIns="0" tIns="0" rIns="0" bIns="0" rtlCol="0" anchor="t"/>
          <a:lstStyle/>
          <a:p>
            <a:pPr algn="l" marL="342900" indent="-342900">
              <a:lnSpc>
                <a:spcPts val="1650"/>
              </a:lnSpc>
              <a:buSzPct val="100000"/>
              <a:buChar char="•"/>
            </a:pPr>
            <a:r>
              <a:rPr lang="en-US" sz="1250" dirty="0">
                <a:solidFill>
                  <a:srgbClr val="67534F"/>
                </a:solidFill>
                <a:latin typeface="Montserrat" pitchFamily="34" charset="0"/>
                <a:ea typeface="Montserrat" pitchFamily="34" charset="-122"/>
                <a:cs typeface="Montserrat" pitchFamily="34" charset="-120"/>
              </a:rPr>
              <a:t>Deploy robust IoT sensors and high-definition cameras in strategic home areas.</a:t>
            </a:r>
            <a:endParaRPr lang="en-US" sz="1250" dirty="0"/>
          </a:p>
        </p:txBody>
      </p:sp>
      <p:sp>
        <p:nvSpPr>
          <p:cNvPr id="6" name="Text 4"/>
          <p:cNvSpPr/>
          <p:nvPr/>
        </p:nvSpPr>
        <p:spPr>
          <a:xfrm>
            <a:off x="573643" y="3273743"/>
            <a:ext cx="6541651" cy="426244"/>
          </a:xfrm>
          <a:prstGeom prst="rect">
            <a:avLst/>
          </a:prstGeom>
          <a:noFill/>
          <a:ln/>
        </p:spPr>
        <p:txBody>
          <a:bodyPr wrap="square" lIns="0" tIns="0" rIns="0" bIns="0" rtlCol="0" anchor="t"/>
          <a:lstStyle/>
          <a:p>
            <a:pPr algn="l" marL="342900" indent="-342900">
              <a:lnSpc>
                <a:spcPts val="1650"/>
              </a:lnSpc>
              <a:buSzPct val="100000"/>
              <a:buChar char="•"/>
            </a:pPr>
            <a:r>
              <a:rPr lang="en-US" sz="1250" dirty="0">
                <a:solidFill>
                  <a:srgbClr val="67534F"/>
                </a:solidFill>
                <a:latin typeface="Montserrat" pitchFamily="34" charset="0"/>
                <a:ea typeface="Montserrat" pitchFamily="34" charset="-122"/>
                <a:cs typeface="Montserrat" pitchFamily="34" charset="-120"/>
              </a:rPr>
              <a:t>Collect, transmit, and securely store real-time environmental and visual data in the cloud.</a:t>
            </a:r>
            <a:endParaRPr lang="en-US" sz="1250" dirty="0"/>
          </a:p>
        </p:txBody>
      </p:sp>
      <p:sp>
        <p:nvSpPr>
          <p:cNvPr id="7" name="Text 5"/>
          <p:cNvSpPr/>
          <p:nvPr/>
        </p:nvSpPr>
        <p:spPr>
          <a:xfrm>
            <a:off x="573643" y="3757255"/>
            <a:ext cx="6541651" cy="426244"/>
          </a:xfrm>
          <a:prstGeom prst="rect">
            <a:avLst/>
          </a:prstGeom>
          <a:noFill/>
          <a:ln/>
        </p:spPr>
        <p:txBody>
          <a:bodyPr wrap="square" lIns="0" tIns="0" rIns="0" bIns="0" rtlCol="0" anchor="t"/>
          <a:lstStyle/>
          <a:p>
            <a:pPr algn="l" marL="342900" indent="-342900">
              <a:lnSpc>
                <a:spcPts val="1650"/>
              </a:lnSpc>
              <a:buSzPct val="100000"/>
              <a:buChar char="•"/>
            </a:pPr>
            <a:r>
              <a:rPr lang="en-US" sz="1250" dirty="0">
                <a:solidFill>
                  <a:srgbClr val="67534F"/>
                </a:solidFill>
                <a:latin typeface="Montserrat" pitchFamily="34" charset="0"/>
                <a:ea typeface="Montserrat" pitchFamily="34" charset="-122"/>
                <a:cs typeface="Montserrat" pitchFamily="34" charset="-120"/>
              </a:rPr>
              <a:t>Apply advanced ML algorithms to detect, classify, and predict potential security threats.</a:t>
            </a:r>
            <a:endParaRPr lang="en-US" sz="1250" dirty="0"/>
          </a:p>
        </p:txBody>
      </p:sp>
      <p:sp>
        <p:nvSpPr>
          <p:cNvPr id="8" name="Text 6"/>
          <p:cNvSpPr/>
          <p:nvPr/>
        </p:nvSpPr>
        <p:spPr>
          <a:xfrm>
            <a:off x="573643" y="4240768"/>
            <a:ext cx="6541651" cy="426244"/>
          </a:xfrm>
          <a:prstGeom prst="rect">
            <a:avLst/>
          </a:prstGeom>
          <a:noFill/>
          <a:ln/>
        </p:spPr>
        <p:txBody>
          <a:bodyPr wrap="square" lIns="0" tIns="0" rIns="0" bIns="0" rtlCol="0" anchor="t"/>
          <a:lstStyle/>
          <a:p>
            <a:pPr algn="l" marL="342900" indent="-342900">
              <a:lnSpc>
                <a:spcPts val="1650"/>
              </a:lnSpc>
              <a:buSzPct val="100000"/>
              <a:buChar char="•"/>
            </a:pPr>
            <a:r>
              <a:rPr lang="en-US" sz="1250" dirty="0">
                <a:solidFill>
                  <a:srgbClr val="67534F"/>
                </a:solidFill>
                <a:latin typeface="Montserrat" pitchFamily="34" charset="0"/>
                <a:ea typeface="Montserrat" pitchFamily="34" charset="-122"/>
                <a:cs typeface="Montserrat" pitchFamily="34" charset="-120"/>
              </a:rPr>
              <a:t>Instantly notify homeowners of verified threats via a dedicated mobile application and dashboard.</a:t>
            </a:r>
            <a:endParaRPr lang="en-US" sz="1250" dirty="0"/>
          </a:p>
        </p:txBody>
      </p:sp>
      <p:sp>
        <p:nvSpPr>
          <p:cNvPr id="9" name="Text 7"/>
          <p:cNvSpPr/>
          <p:nvPr/>
        </p:nvSpPr>
        <p:spPr>
          <a:xfrm>
            <a:off x="573643" y="4724281"/>
            <a:ext cx="6541651" cy="426244"/>
          </a:xfrm>
          <a:prstGeom prst="rect">
            <a:avLst/>
          </a:prstGeom>
          <a:noFill/>
          <a:ln/>
        </p:spPr>
        <p:txBody>
          <a:bodyPr wrap="square" lIns="0" tIns="0" rIns="0" bIns="0" rtlCol="0" anchor="t"/>
          <a:lstStyle/>
          <a:p>
            <a:pPr algn="l" marL="342900" indent="-342900">
              <a:lnSpc>
                <a:spcPts val="1650"/>
              </a:lnSpc>
              <a:buSzPct val="100000"/>
              <a:buChar char="•"/>
            </a:pPr>
            <a:r>
              <a:rPr lang="en-US" sz="1250" dirty="0">
                <a:solidFill>
                  <a:srgbClr val="67534F"/>
                </a:solidFill>
                <a:latin typeface="Montserrat" pitchFamily="34" charset="0"/>
                <a:ea typeface="Montserrat" pitchFamily="34" charset="-122"/>
                <a:cs typeface="Montserrat" pitchFamily="34" charset="-120"/>
              </a:rPr>
              <a:t>Provide a comprehensive, actionable platform for security monitoring and review.</a:t>
            </a:r>
            <a:endParaRPr lang="en-US" sz="1250" dirty="0"/>
          </a:p>
        </p:txBody>
      </p:sp>
      <p:sp>
        <p:nvSpPr>
          <p:cNvPr id="10" name="Text 8"/>
          <p:cNvSpPr/>
          <p:nvPr/>
        </p:nvSpPr>
        <p:spPr>
          <a:xfrm>
            <a:off x="7522726" y="2258854"/>
            <a:ext cx="4099084" cy="367546"/>
          </a:xfrm>
          <a:prstGeom prst="rect">
            <a:avLst/>
          </a:prstGeom>
          <a:noFill/>
          <a:ln/>
        </p:spPr>
        <p:txBody>
          <a:bodyPr wrap="none" lIns="0" tIns="0" rIns="0" bIns="0" rtlCol="0" anchor="t"/>
          <a:lstStyle/>
          <a:p>
            <a:pPr algn="l" indent="0" marL="0">
              <a:lnSpc>
                <a:spcPts val="2850"/>
              </a:lnSpc>
              <a:buNone/>
            </a:pPr>
            <a:r>
              <a:rPr lang="en-US" sz="2200" dirty="0">
                <a:solidFill>
                  <a:srgbClr val="532418"/>
                </a:solidFill>
                <a:latin typeface="Marcellus" pitchFamily="34" charset="0"/>
                <a:ea typeface="Marcellus" pitchFamily="34" charset="-122"/>
                <a:cs typeface="Marcellus" pitchFamily="34" charset="-120"/>
              </a:rPr>
              <a:t>Essential Hardware Components</a:t>
            </a:r>
            <a:endParaRPr lang="en-US" sz="2200" dirty="0"/>
          </a:p>
        </p:txBody>
      </p:sp>
      <p:pic>
        <p:nvPicPr>
          <p:cNvPr id="11" name="Image 0" descr="preencoded.png">    </p:cNvPr>
          <p:cNvPicPr>
            <a:picLocks noChangeAspect="1"/>
          </p:cNvPicPr>
          <p:nvPr/>
        </p:nvPicPr>
        <p:blipFill>
          <a:blip r:embed="rId1"/>
          <a:stretch>
            <a:fillRect/>
          </a:stretch>
        </p:blipFill>
        <p:spPr>
          <a:xfrm>
            <a:off x="7522726" y="2810708"/>
            <a:ext cx="409813" cy="409813"/>
          </a:xfrm>
          <a:prstGeom prst="rect">
            <a:avLst/>
          </a:prstGeom>
        </p:spPr>
      </p:pic>
      <p:sp>
        <p:nvSpPr>
          <p:cNvPr id="12" name="Text 9"/>
          <p:cNvSpPr/>
          <p:nvPr/>
        </p:nvSpPr>
        <p:spPr>
          <a:xfrm>
            <a:off x="7522726" y="3425428"/>
            <a:ext cx="6541651" cy="213122"/>
          </a:xfrm>
          <a:prstGeom prst="rect">
            <a:avLst/>
          </a:prstGeom>
          <a:noFill/>
          <a:ln/>
        </p:spPr>
        <p:txBody>
          <a:bodyPr wrap="none" lIns="0" tIns="0" rIns="0" bIns="0" rtlCol="0" anchor="t"/>
          <a:lstStyle/>
          <a:p>
            <a:pPr algn="l" indent="0" marL="0">
              <a:lnSpc>
                <a:spcPts val="1650"/>
              </a:lnSpc>
              <a:buNone/>
            </a:pPr>
            <a:r>
              <a:rPr lang="en-US" sz="1250" dirty="0">
                <a:solidFill>
                  <a:srgbClr val="67534F"/>
                </a:solidFill>
                <a:latin typeface="Montserrat" pitchFamily="34" charset="0"/>
                <a:ea typeface="Montserrat" pitchFamily="34" charset="-122"/>
                <a:cs typeface="Montserrat" pitchFamily="34" charset="-120"/>
              </a:rPr>
              <a:t>PIR Motion Sensors</a:t>
            </a:r>
            <a:endParaRPr lang="en-US" sz="1250" dirty="0"/>
          </a:p>
        </p:txBody>
      </p:sp>
      <p:pic>
        <p:nvPicPr>
          <p:cNvPr id="13" name="Image 1" descr="preencoded.png">    </p:cNvPr>
          <p:cNvPicPr>
            <a:picLocks noChangeAspect="1"/>
          </p:cNvPicPr>
          <p:nvPr/>
        </p:nvPicPr>
        <p:blipFill>
          <a:blip r:embed="rId2"/>
          <a:stretch>
            <a:fillRect/>
          </a:stretch>
        </p:blipFill>
        <p:spPr>
          <a:xfrm>
            <a:off x="7522726" y="3966329"/>
            <a:ext cx="409813" cy="409813"/>
          </a:xfrm>
          <a:prstGeom prst="rect">
            <a:avLst/>
          </a:prstGeom>
        </p:spPr>
      </p:pic>
      <p:sp>
        <p:nvSpPr>
          <p:cNvPr id="14" name="Text 10"/>
          <p:cNvSpPr/>
          <p:nvPr/>
        </p:nvSpPr>
        <p:spPr>
          <a:xfrm>
            <a:off x="7522726" y="4581049"/>
            <a:ext cx="6541651" cy="213122"/>
          </a:xfrm>
          <a:prstGeom prst="rect">
            <a:avLst/>
          </a:prstGeom>
          <a:noFill/>
          <a:ln/>
        </p:spPr>
        <p:txBody>
          <a:bodyPr wrap="none" lIns="0" tIns="0" rIns="0" bIns="0" rtlCol="0" anchor="t"/>
          <a:lstStyle/>
          <a:p>
            <a:pPr algn="l" indent="0" marL="0">
              <a:lnSpc>
                <a:spcPts val="1650"/>
              </a:lnSpc>
              <a:buNone/>
            </a:pPr>
            <a:r>
              <a:rPr lang="en-US" sz="1250" dirty="0">
                <a:solidFill>
                  <a:srgbClr val="67534F"/>
                </a:solidFill>
                <a:latin typeface="Montserrat" pitchFamily="34" charset="0"/>
                <a:ea typeface="Montserrat" pitchFamily="34" charset="-122"/>
                <a:cs typeface="Montserrat" pitchFamily="34" charset="-120"/>
              </a:rPr>
              <a:t>IoT Cameras (Video)</a:t>
            </a:r>
            <a:endParaRPr lang="en-US" sz="1250" dirty="0"/>
          </a:p>
        </p:txBody>
      </p:sp>
      <p:pic>
        <p:nvPicPr>
          <p:cNvPr id="15" name="Image 2" descr="preencoded.png">    </p:cNvPr>
          <p:cNvPicPr>
            <a:picLocks noChangeAspect="1"/>
          </p:cNvPicPr>
          <p:nvPr/>
        </p:nvPicPr>
        <p:blipFill>
          <a:blip r:embed="rId3"/>
          <a:stretch>
            <a:fillRect/>
          </a:stretch>
        </p:blipFill>
        <p:spPr>
          <a:xfrm>
            <a:off x="7522726" y="5121950"/>
            <a:ext cx="409813" cy="409813"/>
          </a:xfrm>
          <a:prstGeom prst="rect">
            <a:avLst/>
          </a:prstGeom>
        </p:spPr>
      </p:pic>
      <p:sp>
        <p:nvSpPr>
          <p:cNvPr id="16" name="Text 11"/>
          <p:cNvSpPr/>
          <p:nvPr/>
        </p:nvSpPr>
        <p:spPr>
          <a:xfrm>
            <a:off x="7522726" y="5736669"/>
            <a:ext cx="6541651" cy="213122"/>
          </a:xfrm>
          <a:prstGeom prst="rect">
            <a:avLst/>
          </a:prstGeom>
          <a:noFill/>
          <a:ln/>
        </p:spPr>
        <p:txBody>
          <a:bodyPr wrap="none" lIns="0" tIns="0" rIns="0" bIns="0" rtlCol="0" anchor="t"/>
          <a:lstStyle/>
          <a:p>
            <a:pPr algn="l" indent="0" marL="0">
              <a:lnSpc>
                <a:spcPts val="1650"/>
              </a:lnSpc>
              <a:buNone/>
            </a:pPr>
            <a:r>
              <a:rPr lang="en-US" sz="1250" dirty="0">
                <a:solidFill>
                  <a:srgbClr val="67534F"/>
                </a:solidFill>
                <a:latin typeface="Montserrat" pitchFamily="34" charset="0"/>
                <a:ea typeface="Montserrat" pitchFamily="34" charset="-122"/>
                <a:cs typeface="Montserrat" pitchFamily="34" charset="-120"/>
              </a:rPr>
              <a:t>Door/Window Sensors</a:t>
            </a:r>
            <a:endParaRPr lang="en-US" sz="1250" dirty="0"/>
          </a:p>
        </p:txBody>
      </p:sp>
      <p:pic>
        <p:nvPicPr>
          <p:cNvPr id="17" name="Image 3" descr="preencoded.png">    </p:cNvPr>
          <p:cNvPicPr>
            <a:picLocks noChangeAspect="1"/>
          </p:cNvPicPr>
          <p:nvPr/>
        </p:nvPicPr>
        <p:blipFill>
          <a:blip r:embed="rId4"/>
          <a:stretch>
            <a:fillRect/>
          </a:stretch>
        </p:blipFill>
        <p:spPr>
          <a:xfrm>
            <a:off x="7522726" y="6277570"/>
            <a:ext cx="409813" cy="409813"/>
          </a:xfrm>
          <a:prstGeom prst="rect">
            <a:avLst/>
          </a:prstGeom>
        </p:spPr>
      </p:pic>
      <p:sp>
        <p:nvSpPr>
          <p:cNvPr id="18" name="Text 12"/>
          <p:cNvSpPr/>
          <p:nvPr/>
        </p:nvSpPr>
        <p:spPr>
          <a:xfrm>
            <a:off x="7522726" y="6892290"/>
            <a:ext cx="6541651" cy="213122"/>
          </a:xfrm>
          <a:prstGeom prst="rect">
            <a:avLst/>
          </a:prstGeom>
          <a:noFill/>
          <a:ln/>
        </p:spPr>
        <p:txBody>
          <a:bodyPr wrap="none" lIns="0" tIns="0" rIns="0" bIns="0" rtlCol="0" anchor="t"/>
          <a:lstStyle/>
          <a:p>
            <a:pPr algn="l" indent="0" marL="0">
              <a:lnSpc>
                <a:spcPts val="1650"/>
              </a:lnSpc>
              <a:buNone/>
            </a:pPr>
            <a:r>
              <a:rPr lang="en-US" sz="1250" dirty="0">
                <a:solidFill>
                  <a:srgbClr val="67534F"/>
                </a:solidFill>
                <a:latin typeface="Montserrat" pitchFamily="34" charset="0"/>
                <a:ea typeface="Montserrat" pitchFamily="34" charset="-122"/>
                <a:cs typeface="Montserrat" pitchFamily="34" charset="-120"/>
              </a:rPr>
              <a:t>Processing Node (ESP32/RPi)</a:t>
            </a:r>
            <a:endParaRPr lang="en-US" sz="1250" dirty="0"/>
          </a:p>
        </p:txBody>
      </p:sp>
      <p:sp>
        <p:nvSpPr>
          <p:cNvPr id="19" name="Text 13"/>
          <p:cNvSpPr/>
          <p:nvPr/>
        </p:nvSpPr>
        <p:spPr>
          <a:xfrm>
            <a:off x="7522726" y="7289721"/>
            <a:ext cx="6541651" cy="340757"/>
          </a:xfrm>
          <a:prstGeom prst="rect">
            <a:avLst/>
          </a:prstGeom>
          <a:noFill/>
          <a:ln/>
        </p:spPr>
        <p:txBody>
          <a:bodyPr wrap="square" lIns="0" tIns="0" rIns="0" bIns="0" rtlCol="0" anchor="t"/>
          <a:lstStyle/>
          <a:p>
            <a:pPr algn="l" indent="0" marL="0">
              <a:lnSpc>
                <a:spcPts val="1300"/>
              </a:lnSpc>
              <a:buNone/>
            </a:pPr>
            <a:r>
              <a:rPr lang="en-US" sz="1000" dirty="0">
                <a:solidFill>
                  <a:srgbClr val="67534F"/>
                </a:solidFill>
                <a:latin typeface="Montserrat" pitchFamily="34" charset="0"/>
                <a:ea typeface="Montserrat" pitchFamily="34" charset="-122"/>
                <a:cs typeface="Montserrat" pitchFamily="34" charset="-120"/>
              </a:rPr>
              <a:t>Optional components include sirens, integrated smart locks, and backup power solutions (solar/battery).</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41866" y="738783"/>
            <a:ext cx="4404122" cy="342662"/>
          </a:xfrm>
          <a:prstGeom prst="rect">
            <a:avLst/>
          </a:prstGeom>
          <a:noFill/>
          <a:ln/>
        </p:spPr>
        <p:txBody>
          <a:bodyPr wrap="none" lIns="0" tIns="0" rIns="0" bIns="0" rtlCol="0" anchor="t"/>
          <a:lstStyle/>
          <a:p>
            <a:pPr algn="l" indent="0" marL="0">
              <a:lnSpc>
                <a:spcPts val="2650"/>
              </a:lnSpc>
              <a:buNone/>
            </a:pPr>
            <a:r>
              <a:rPr lang="en-US" sz="2050" dirty="0">
                <a:solidFill>
                  <a:srgbClr val="532418"/>
                </a:solidFill>
                <a:latin typeface="Marcellus" pitchFamily="34" charset="0"/>
                <a:ea typeface="Marcellus" pitchFamily="34" charset="-122"/>
                <a:cs typeface="Marcellus" pitchFamily="34" charset="-120"/>
              </a:rPr>
              <a:t>SOFTWARE &amp; DEVELOPMENT STACK</a:t>
            </a:r>
            <a:endParaRPr lang="en-US" sz="2050" dirty="0"/>
          </a:p>
        </p:txBody>
      </p:sp>
      <p:sp>
        <p:nvSpPr>
          <p:cNvPr id="3" name="Text 1"/>
          <p:cNvSpPr/>
          <p:nvPr/>
        </p:nvSpPr>
        <p:spPr>
          <a:xfrm>
            <a:off x="641866" y="1356479"/>
            <a:ext cx="13346668" cy="1891903"/>
          </a:xfrm>
          <a:prstGeom prst="rect">
            <a:avLst/>
          </a:prstGeom>
          <a:noFill/>
          <a:ln/>
        </p:spPr>
        <p:txBody>
          <a:bodyPr wrap="square" lIns="0" tIns="0" rIns="0" bIns="0" rtlCol="0" anchor="t"/>
          <a:lstStyle/>
          <a:p>
            <a:pPr algn="l" indent="0" marL="0">
              <a:lnSpc>
                <a:spcPts val="7400"/>
              </a:lnSpc>
              <a:buNone/>
            </a:pPr>
            <a:r>
              <a:rPr lang="en-US" sz="5700" dirty="0">
                <a:solidFill>
                  <a:srgbClr val="532418"/>
                </a:solidFill>
                <a:latin typeface="Marcellus" pitchFamily="34" charset="0"/>
                <a:ea typeface="Marcellus" pitchFamily="34" charset="-122"/>
                <a:cs typeface="Marcellus" pitchFamily="34" charset="-120"/>
              </a:rPr>
              <a:t>Tools Driving Intelligence and Connectivity</a:t>
            </a:r>
            <a:endParaRPr lang="en-US" sz="5700" dirty="0"/>
          </a:p>
        </p:txBody>
      </p:sp>
      <p:sp>
        <p:nvSpPr>
          <p:cNvPr id="4" name="Shape 2"/>
          <p:cNvSpPr/>
          <p:nvPr/>
        </p:nvSpPr>
        <p:spPr>
          <a:xfrm>
            <a:off x="641866" y="3523417"/>
            <a:ext cx="6581656" cy="1892022"/>
          </a:xfrm>
          <a:prstGeom prst="roundRect">
            <a:avLst>
              <a:gd name="adj" fmla="val 4071"/>
            </a:avLst>
          </a:prstGeom>
          <a:solidFill>
            <a:srgbClr val="FFFFF4">
              <a:alpha val="95000"/>
            </a:srgbClr>
          </a:solidFill>
          <a:ln w="22860">
            <a:solidFill>
              <a:srgbClr val="FFE0CC"/>
            </a:solidFill>
            <a:prstDash val="solid"/>
          </a:ln>
        </p:spPr>
      </p:sp>
      <p:sp>
        <p:nvSpPr>
          <p:cNvPr id="5" name="Shape 3"/>
          <p:cNvSpPr/>
          <p:nvPr/>
        </p:nvSpPr>
        <p:spPr>
          <a:xfrm>
            <a:off x="664726" y="3546277"/>
            <a:ext cx="6535936" cy="550188"/>
          </a:xfrm>
          <a:prstGeom prst="roundRect">
            <a:avLst>
              <a:gd name="adj" fmla="val 9015"/>
            </a:avLst>
          </a:prstGeom>
          <a:solidFill>
            <a:srgbClr val="FFFFF4"/>
          </a:solidFill>
          <a:ln/>
        </p:spPr>
      </p:sp>
      <p:pic>
        <p:nvPicPr>
          <p:cNvPr id="6" name="Image 0" descr="preencoded.png">    </p:cNvPr>
          <p:cNvPicPr>
            <a:picLocks noChangeAspect="1"/>
          </p:cNvPicPr>
          <p:nvPr/>
        </p:nvPicPr>
        <p:blipFill>
          <a:blip r:embed="rId1"/>
          <a:stretch>
            <a:fillRect/>
          </a:stretch>
        </p:blipFill>
        <p:spPr>
          <a:xfrm>
            <a:off x="3795117" y="3631168"/>
            <a:ext cx="275034" cy="357545"/>
          </a:xfrm>
          <a:prstGeom prst="rect">
            <a:avLst/>
          </a:prstGeom>
        </p:spPr>
      </p:pic>
      <p:sp>
        <p:nvSpPr>
          <p:cNvPr id="7" name="Text 4"/>
          <p:cNvSpPr/>
          <p:nvPr/>
        </p:nvSpPr>
        <p:spPr>
          <a:xfrm>
            <a:off x="848082" y="4279821"/>
            <a:ext cx="2636401" cy="342662"/>
          </a:xfrm>
          <a:prstGeom prst="rect">
            <a:avLst/>
          </a:prstGeom>
          <a:noFill/>
          <a:ln/>
        </p:spPr>
        <p:txBody>
          <a:bodyPr wrap="none" lIns="0" tIns="0" rIns="0" bIns="0" rtlCol="0" anchor="t"/>
          <a:lstStyle/>
          <a:p>
            <a:pPr algn="l" indent="0" marL="0">
              <a:lnSpc>
                <a:spcPts val="2650"/>
              </a:lnSpc>
              <a:buNone/>
            </a:pPr>
            <a:r>
              <a:rPr lang="en-US" sz="2050" dirty="0">
                <a:solidFill>
                  <a:srgbClr val="67534F"/>
                </a:solidFill>
                <a:latin typeface="Marcellus" pitchFamily="34" charset="0"/>
                <a:ea typeface="Marcellus" pitchFamily="34" charset="-122"/>
                <a:cs typeface="Marcellus" pitchFamily="34" charset="-120"/>
              </a:rPr>
              <a:t>Edge Programming</a:t>
            </a:r>
            <a:endParaRPr lang="en-US" sz="2050" dirty="0"/>
          </a:p>
        </p:txBody>
      </p:sp>
      <p:sp>
        <p:nvSpPr>
          <p:cNvPr id="8" name="Text 5"/>
          <p:cNvSpPr/>
          <p:nvPr/>
        </p:nvSpPr>
        <p:spPr>
          <a:xfrm>
            <a:off x="848082" y="4732496"/>
            <a:ext cx="6169223" cy="476726"/>
          </a:xfrm>
          <a:prstGeom prst="rect">
            <a:avLst/>
          </a:prstGeom>
          <a:noFill/>
          <a:ln/>
        </p:spPr>
        <p:txBody>
          <a:bodyPr wrap="square" lIns="0" tIns="0" rIns="0" bIns="0" rtlCol="0" anchor="t"/>
          <a:lstStyle/>
          <a:p>
            <a:pPr algn="l" indent="0" marL="0">
              <a:lnSpc>
                <a:spcPts val="1850"/>
              </a:lnSpc>
              <a:buNone/>
            </a:pPr>
            <a:r>
              <a:rPr lang="en-US" sz="1400" dirty="0">
                <a:solidFill>
                  <a:srgbClr val="67534F"/>
                </a:solidFill>
                <a:latin typeface="Montserrat" pitchFamily="34" charset="0"/>
                <a:ea typeface="Montserrat" pitchFamily="34" charset="-122"/>
                <a:cs typeface="Montserrat" pitchFamily="34" charset="-120"/>
              </a:rPr>
              <a:t>Microcontroller firmware written in Arduino IDE or MicroPython for efficient data collection and initial processing on the IoT Node.</a:t>
            </a:r>
            <a:endParaRPr lang="en-US" sz="1400" dirty="0"/>
          </a:p>
        </p:txBody>
      </p:sp>
      <p:sp>
        <p:nvSpPr>
          <p:cNvPr id="9" name="Shape 6"/>
          <p:cNvSpPr/>
          <p:nvPr/>
        </p:nvSpPr>
        <p:spPr>
          <a:xfrm>
            <a:off x="7406878" y="3523417"/>
            <a:ext cx="6581656" cy="1892022"/>
          </a:xfrm>
          <a:prstGeom prst="roundRect">
            <a:avLst>
              <a:gd name="adj" fmla="val 4071"/>
            </a:avLst>
          </a:prstGeom>
          <a:solidFill>
            <a:srgbClr val="FFFFF4">
              <a:alpha val="95000"/>
            </a:srgbClr>
          </a:solidFill>
          <a:ln w="22860">
            <a:solidFill>
              <a:srgbClr val="FFE0CC"/>
            </a:solidFill>
            <a:prstDash val="solid"/>
          </a:ln>
        </p:spPr>
      </p:sp>
      <p:sp>
        <p:nvSpPr>
          <p:cNvPr id="10" name="Shape 7"/>
          <p:cNvSpPr/>
          <p:nvPr/>
        </p:nvSpPr>
        <p:spPr>
          <a:xfrm>
            <a:off x="7429738" y="3546277"/>
            <a:ext cx="6535936" cy="550188"/>
          </a:xfrm>
          <a:prstGeom prst="roundRect">
            <a:avLst>
              <a:gd name="adj" fmla="val 9015"/>
            </a:avLst>
          </a:prstGeom>
          <a:solidFill>
            <a:srgbClr val="FFFFF4"/>
          </a:solidFill>
          <a:ln/>
        </p:spPr>
      </p:sp>
      <p:pic>
        <p:nvPicPr>
          <p:cNvPr id="11" name="Image 1" descr="preencoded.png">    </p:cNvPr>
          <p:cNvPicPr>
            <a:picLocks noChangeAspect="1"/>
          </p:cNvPicPr>
          <p:nvPr/>
        </p:nvPicPr>
        <p:blipFill>
          <a:blip r:embed="rId2"/>
          <a:stretch>
            <a:fillRect/>
          </a:stretch>
        </p:blipFill>
        <p:spPr>
          <a:xfrm>
            <a:off x="10560129" y="3631168"/>
            <a:ext cx="275034" cy="357545"/>
          </a:xfrm>
          <a:prstGeom prst="rect">
            <a:avLst/>
          </a:prstGeom>
        </p:spPr>
      </p:pic>
      <p:sp>
        <p:nvSpPr>
          <p:cNvPr id="12" name="Text 8"/>
          <p:cNvSpPr/>
          <p:nvPr/>
        </p:nvSpPr>
        <p:spPr>
          <a:xfrm>
            <a:off x="7613094" y="4279821"/>
            <a:ext cx="2636401" cy="342662"/>
          </a:xfrm>
          <a:prstGeom prst="rect">
            <a:avLst/>
          </a:prstGeom>
          <a:noFill/>
          <a:ln/>
        </p:spPr>
        <p:txBody>
          <a:bodyPr wrap="none" lIns="0" tIns="0" rIns="0" bIns="0" rtlCol="0" anchor="t"/>
          <a:lstStyle/>
          <a:p>
            <a:pPr algn="l" indent="0" marL="0">
              <a:lnSpc>
                <a:spcPts val="2650"/>
              </a:lnSpc>
              <a:buNone/>
            </a:pPr>
            <a:r>
              <a:rPr lang="en-US" sz="2050" dirty="0">
                <a:solidFill>
                  <a:srgbClr val="67534F"/>
                </a:solidFill>
                <a:latin typeface="Marcellus" pitchFamily="34" charset="0"/>
                <a:ea typeface="Marcellus" pitchFamily="34" charset="-122"/>
                <a:cs typeface="Marcellus" pitchFamily="34" charset="-120"/>
              </a:rPr>
              <a:t>Data Storage &amp; Cloud</a:t>
            </a:r>
            <a:endParaRPr lang="en-US" sz="2050" dirty="0"/>
          </a:p>
        </p:txBody>
      </p:sp>
      <p:sp>
        <p:nvSpPr>
          <p:cNvPr id="13" name="Text 9"/>
          <p:cNvSpPr/>
          <p:nvPr/>
        </p:nvSpPr>
        <p:spPr>
          <a:xfrm>
            <a:off x="7613094" y="4732496"/>
            <a:ext cx="6169223" cy="476726"/>
          </a:xfrm>
          <a:prstGeom prst="rect">
            <a:avLst/>
          </a:prstGeom>
          <a:noFill/>
          <a:ln/>
        </p:spPr>
        <p:txBody>
          <a:bodyPr wrap="square" lIns="0" tIns="0" rIns="0" bIns="0" rtlCol="0" anchor="t"/>
          <a:lstStyle/>
          <a:p>
            <a:pPr algn="l" indent="0" marL="0">
              <a:lnSpc>
                <a:spcPts val="1850"/>
              </a:lnSpc>
              <a:buNone/>
            </a:pPr>
            <a:r>
              <a:rPr lang="en-US" sz="1400" dirty="0">
                <a:solidFill>
                  <a:srgbClr val="67534F"/>
                </a:solidFill>
                <a:latin typeface="Montserrat" pitchFamily="34" charset="0"/>
                <a:ea typeface="Montserrat" pitchFamily="34" charset="-122"/>
                <a:cs typeface="Montserrat" pitchFamily="34" charset="-120"/>
              </a:rPr>
              <a:t>Scalable cloud infrastructure (Firebase, AWS, or Google Sheets) is used for secure real-time data ingestion and storage.</a:t>
            </a:r>
            <a:endParaRPr lang="en-US" sz="1400" dirty="0"/>
          </a:p>
        </p:txBody>
      </p:sp>
      <p:sp>
        <p:nvSpPr>
          <p:cNvPr id="14" name="Shape 10"/>
          <p:cNvSpPr/>
          <p:nvPr/>
        </p:nvSpPr>
        <p:spPr>
          <a:xfrm>
            <a:off x="641866" y="5598795"/>
            <a:ext cx="6581656" cy="1892022"/>
          </a:xfrm>
          <a:prstGeom prst="roundRect">
            <a:avLst>
              <a:gd name="adj" fmla="val 4071"/>
            </a:avLst>
          </a:prstGeom>
          <a:solidFill>
            <a:srgbClr val="FFFFF4">
              <a:alpha val="95000"/>
            </a:srgbClr>
          </a:solidFill>
          <a:ln w="22860">
            <a:solidFill>
              <a:srgbClr val="FFE0CC"/>
            </a:solidFill>
            <a:prstDash val="solid"/>
          </a:ln>
        </p:spPr>
      </p:sp>
      <p:sp>
        <p:nvSpPr>
          <p:cNvPr id="15" name="Shape 11"/>
          <p:cNvSpPr/>
          <p:nvPr/>
        </p:nvSpPr>
        <p:spPr>
          <a:xfrm>
            <a:off x="664726" y="5621655"/>
            <a:ext cx="6535936" cy="550188"/>
          </a:xfrm>
          <a:prstGeom prst="roundRect">
            <a:avLst>
              <a:gd name="adj" fmla="val 9015"/>
            </a:avLst>
          </a:prstGeom>
          <a:solidFill>
            <a:srgbClr val="FFFFF4"/>
          </a:solidFill>
          <a:ln/>
        </p:spPr>
      </p:sp>
      <p:pic>
        <p:nvPicPr>
          <p:cNvPr id="16" name="Image 2" descr="preencoded.png">    </p:cNvPr>
          <p:cNvPicPr>
            <a:picLocks noChangeAspect="1"/>
          </p:cNvPicPr>
          <p:nvPr/>
        </p:nvPicPr>
        <p:blipFill>
          <a:blip r:embed="rId3"/>
          <a:stretch>
            <a:fillRect/>
          </a:stretch>
        </p:blipFill>
        <p:spPr>
          <a:xfrm>
            <a:off x="3795117" y="5706547"/>
            <a:ext cx="275034" cy="357545"/>
          </a:xfrm>
          <a:prstGeom prst="rect">
            <a:avLst/>
          </a:prstGeom>
        </p:spPr>
      </p:pic>
      <p:sp>
        <p:nvSpPr>
          <p:cNvPr id="17" name="Text 12"/>
          <p:cNvSpPr/>
          <p:nvPr/>
        </p:nvSpPr>
        <p:spPr>
          <a:xfrm>
            <a:off x="848082" y="6355199"/>
            <a:ext cx="2636401" cy="342662"/>
          </a:xfrm>
          <a:prstGeom prst="rect">
            <a:avLst/>
          </a:prstGeom>
          <a:noFill/>
          <a:ln/>
        </p:spPr>
        <p:txBody>
          <a:bodyPr wrap="none" lIns="0" tIns="0" rIns="0" bIns="0" rtlCol="0" anchor="t"/>
          <a:lstStyle/>
          <a:p>
            <a:pPr algn="l" indent="0" marL="0">
              <a:lnSpc>
                <a:spcPts val="2650"/>
              </a:lnSpc>
              <a:buNone/>
            </a:pPr>
            <a:r>
              <a:rPr lang="en-US" sz="2050" dirty="0">
                <a:solidFill>
                  <a:srgbClr val="67534F"/>
                </a:solidFill>
                <a:latin typeface="Marcellus" pitchFamily="34" charset="0"/>
                <a:ea typeface="Marcellus" pitchFamily="34" charset="-122"/>
                <a:cs typeface="Marcellus" pitchFamily="34" charset="-120"/>
              </a:rPr>
              <a:t>ML Frameworks</a:t>
            </a:r>
            <a:endParaRPr lang="en-US" sz="2050" dirty="0"/>
          </a:p>
        </p:txBody>
      </p:sp>
      <p:sp>
        <p:nvSpPr>
          <p:cNvPr id="18" name="Text 13"/>
          <p:cNvSpPr/>
          <p:nvPr/>
        </p:nvSpPr>
        <p:spPr>
          <a:xfrm>
            <a:off x="848082" y="6807875"/>
            <a:ext cx="6169223" cy="476726"/>
          </a:xfrm>
          <a:prstGeom prst="rect">
            <a:avLst/>
          </a:prstGeom>
          <a:noFill/>
          <a:ln/>
        </p:spPr>
        <p:txBody>
          <a:bodyPr wrap="square" lIns="0" tIns="0" rIns="0" bIns="0" rtlCol="0" anchor="t"/>
          <a:lstStyle/>
          <a:p>
            <a:pPr algn="l" indent="0" marL="0">
              <a:lnSpc>
                <a:spcPts val="1850"/>
              </a:lnSpc>
              <a:buNone/>
            </a:pPr>
            <a:r>
              <a:rPr lang="en-US" sz="1400" dirty="0">
                <a:solidFill>
                  <a:srgbClr val="67534F"/>
                </a:solidFill>
                <a:latin typeface="Montserrat" pitchFamily="34" charset="0"/>
                <a:ea typeface="Montserrat" pitchFamily="34" charset="-122"/>
                <a:cs typeface="Montserrat" pitchFamily="34" charset="-120"/>
              </a:rPr>
              <a:t>Computer vision libraries (OpenCV) and deep learning frameworks (TensorFlow, Keras) for complex video and sensor analysis.</a:t>
            </a:r>
            <a:endParaRPr lang="en-US" sz="1400" dirty="0"/>
          </a:p>
        </p:txBody>
      </p:sp>
      <p:sp>
        <p:nvSpPr>
          <p:cNvPr id="19" name="Shape 14"/>
          <p:cNvSpPr/>
          <p:nvPr/>
        </p:nvSpPr>
        <p:spPr>
          <a:xfrm>
            <a:off x="7406878" y="5598795"/>
            <a:ext cx="6581656" cy="1892022"/>
          </a:xfrm>
          <a:prstGeom prst="roundRect">
            <a:avLst>
              <a:gd name="adj" fmla="val 4071"/>
            </a:avLst>
          </a:prstGeom>
          <a:solidFill>
            <a:srgbClr val="FFFFF4">
              <a:alpha val="95000"/>
            </a:srgbClr>
          </a:solidFill>
          <a:ln w="22860">
            <a:solidFill>
              <a:srgbClr val="FFE0CC"/>
            </a:solidFill>
            <a:prstDash val="solid"/>
          </a:ln>
        </p:spPr>
      </p:sp>
      <p:sp>
        <p:nvSpPr>
          <p:cNvPr id="20" name="Shape 15"/>
          <p:cNvSpPr/>
          <p:nvPr/>
        </p:nvSpPr>
        <p:spPr>
          <a:xfrm>
            <a:off x="7429738" y="5621655"/>
            <a:ext cx="6535936" cy="550188"/>
          </a:xfrm>
          <a:prstGeom prst="roundRect">
            <a:avLst>
              <a:gd name="adj" fmla="val 9015"/>
            </a:avLst>
          </a:prstGeom>
          <a:solidFill>
            <a:srgbClr val="FFFFF4"/>
          </a:solidFill>
          <a:ln/>
        </p:spPr>
      </p:sp>
      <p:pic>
        <p:nvPicPr>
          <p:cNvPr id="21" name="Image 3" descr="preencoded.png">    </p:cNvPr>
          <p:cNvPicPr>
            <a:picLocks noChangeAspect="1"/>
          </p:cNvPicPr>
          <p:nvPr/>
        </p:nvPicPr>
        <p:blipFill>
          <a:blip r:embed="rId4"/>
          <a:stretch>
            <a:fillRect/>
          </a:stretch>
        </p:blipFill>
        <p:spPr>
          <a:xfrm>
            <a:off x="10560129" y="5706547"/>
            <a:ext cx="275034" cy="357545"/>
          </a:xfrm>
          <a:prstGeom prst="rect">
            <a:avLst/>
          </a:prstGeom>
        </p:spPr>
      </p:pic>
      <p:sp>
        <p:nvSpPr>
          <p:cNvPr id="22" name="Text 16"/>
          <p:cNvSpPr/>
          <p:nvPr/>
        </p:nvSpPr>
        <p:spPr>
          <a:xfrm>
            <a:off x="7613094" y="6355199"/>
            <a:ext cx="2636401" cy="342662"/>
          </a:xfrm>
          <a:prstGeom prst="rect">
            <a:avLst/>
          </a:prstGeom>
          <a:noFill/>
          <a:ln/>
        </p:spPr>
        <p:txBody>
          <a:bodyPr wrap="none" lIns="0" tIns="0" rIns="0" bIns="0" rtlCol="0" anchor="t"/>
          <a:lstStyle/>
          <a:p>
            <a:pPr algn="l" indent="0" marL="0">
              <a:lnSpc>
                <a:spcPts val="2650"/>
              </a:lnSpc>
              <a:buNone/>
            </a:pPr>
            <a:r>
              <a:rPr lang="en-US" sz="2050" dirty="0">
                <a:solidFill>
                  <a:srgbClr val="67534F"/>
                </a:solidFill>
                <a:latin typeface="Marcellus" pitchFamily="34" charset="0"/>
                <a:ea typeface="Marcellus" pitchFamily="34" charset="-122"/>
                <a:cs typeface="Marcellus" pitchFamily="34" charset="-120"/>
              </a:rPr>
              <a:t>User Interface</a:t>
            </a:r>
            <a:endParaRPr lang="en-US" sz="2050" dirty="0"/>
          </a:p>
        </p:txBody>
      </p:sp>
      <p:sp>
        <p:nvSpPr>
          <p:cNvPr id="23" name="Text 17"/>
          <p:cNvSpPr/>
          <p:nvPr/>
        </p:nvSpPr>
        <p:spPr>
          <a:xfrm>
            <a:off x="7613094" y="6807875"/>
            <a:ext cx="6169223" cy="476726"/>
          </a:xfrm>
          <a:prstGeom prst="rect">
            <a:avLst/>
          </a:prstGeom>
          <a:noFill/>
          <a:ln/>
        </p:spPr>
        <p:txBody>
          <a:bodyPr wrap="square" lIns="0" tIns="0" rIns="0" bIns="0" rtlCol="0" anchor="t"/>
          <a:lstStyle/>
          <a:p>
            <a:pPr algn="l" indent="0" marL="0">
              <a:lnSpc>
                <a:spcPts val="1850"/>
              </a:lnSpc>
              <a:buNone/>
            </a:pPr>
            <a:r>
              <a:rPr lang="en-US" sz="1400" dirty="0">
                <a:solidFill>
                  <a:srgbClr val="67534F"/>
                </a:solidFill>
                <a:latin typeface="Montserrat" pitchFamily="34" charset="0"/>
                <a:ea typeface="Montserrat" pitchFamily="34" charset="-122"/>
                <a:cs typeface="Montserrat" pitchFamily="34" charset="-120"/>
              </a:rPr>
              <a:t>Web dashboard (Flask/Django) and cross-platform mobile app (React Native/Flutter) for real-time visualization and alerts.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49486" y="719018"/>
            <a:ext cx="2667714" cy="346829"/>
          </a:xfrm>
          <a:prstGeom prst="rect">
            <a:avLst/>
          </a:prstGeom>
          <a:noFill/>
          <a:ln/>
        </p:spPr>
        <p:txBody>
          <a:bodyPr wrap="none" lIns="0" tIns="0" rIns="0" bIns="0" rtlCol="0" anchor="t"/>
          <a:lstStyle/>
          <a:p>
            <a:pPr algn="l" indent="0" marL="0">
              <a:lnSpc>
                <a:spcPts val="2700"/>
              </a:lnSpc>
              <a:buNone/>
            </a:pPr>
            <a:r>
              <a:rPr lang="en-US" sz="2100" dirty="0">
                <a:solidFill>
                  <a:srgbClr val="532418"/>
                </a:solidFill>
                <a:latin typeface="Marcellus" pitchFamily="34" charset="0"/>
                <a:ea typeface="Marcellus" pitchFamily="34" charset="-122"/>
                <a:cs typeface="Marcellus" pitchFamily="34" charset="-120"/>
              </a:rPr>
              <a:t>METHODOLOGY</a:t>
            </a:r>
            <a:endParaRPr lang="en-US" sz="2100" dirty="0"/>
          </a:p>
        </p:txBody>
      </p:sp>
      <p:sp>
        <p:nvSpPr>
          <p:cNvPr id="3" name="Text 1"/>
          <p:cNvSpPr/>
          <p:nvPr/>
        </p:nvSpPr>
        <p:spPr>
          <a:xfrm>
            <a:off x="649486" y="1344216"/>
            <a:ext cx="12210336" cy="957143"/>
          </a:xfrm>
          <a:prstGeom prst="rect">
            <a:avLst/>
          </a:prstGeom>
          <a:noFill/>
          <a:ln/>
        </p:spPr>
        <p:txBody>
          <a:bodyPr wrap="none" lIns="0" tIns="0" rIns="0" bIns="0" rtlCol="0" anchor="t"/>
          <a:lstStyle/>
          <a:p>
            <a:pPr algn="l" indent="0" marL="0">
              <a:lnSpc>
                <a:spcPts val="7500"/>
              </a:lnSpc>
              <a:buNone/>
            </a:pPr>
            <a:r>
              <a:rPr lang="en-US" sz="5750" dirty="0">
                <a:solidFill>
                  <a:srgbClr val="532418"/>
                </a:solidFill>
                <a:latin typeface="Marcellus" pitchFamily="34" charset="0"/>
                <a:ea typeface="Marcellus" pitchFamily="34" charset="-122"/>
                <a:cs typeface="Marcellus" pitchFamily="34" charset="-120"/>
              </a:rPr>
              <a:t>The Six-Step Data-to-Action Pipeline</a:t>
            </a:r>
            <a:endParaRPr lang="en-US" sz="5750" dirty="0"/>
          </a:p>
        </p:txBody>
      </p:sp>
      <p:sp>
        <p:nvSpPr>
          <p:cNvPr id="4" name="Text 2"/>
          <p:cNvSpPr/>
          <p:nvPr/>
        </p:nvSpPr>
        <p:spPr>
          <a:xfrm>
            <a:off x="649486" y="2579727"/>
            <a:ext cx="185499" cy="241221"/>
          </a:xfrm>
          <a:prstGeom prst="rect">
            <a:avLst/>
          </a:prstGeom>
          <a:noFill/>
          <a:ln/>
        </p:spPr>
        <p:txBody>
          <a:bodyPr wrap="none" lIns="0" tIns="0" rIns="0" bIns="0" rtlCol="0" anchor="t"/>
          <a:lstStyle/>
          <a:p>
            <a:pPr algn="l" indent="0" marL="0">
              <a:lnSpc>
                <a:spcPts val="1850"/>
              </a:lnSpc>
              <a:buNone/>
            </a:pPr>
            <a:r>
              <a:rPr lang="en-US" sz="1450" dirty="0">
                <a:solidFill>
                  <a:srgbClr val="67534F"/>
                </a:solidFill>
                <a:latin typeface="Marcellus Light" pitchFamily="34" charset="0"/>
                <a:ea typeface="Marcellus Light" pitchFamily="34" charset="-122"/>
                <a:cs typeface="Marcellus Light" pitchFamily="34" charset="-120"/>
              </a:rPr>
              <a:t>01</a:t>
            </a:r>
            <a:endParaRPr lang="en-US" sz="1450" dirty="0"/>
          </a:p>
        </p:txBody>
      </p:sp>
      <p:sp>
        <p:nvSpPr>
          <p:cNvPr id="5" name="Shape 3"/>
          <p:cNvSpPr/>
          <p:nvPr/>
        </p:nvSpPr>
        <p:spPr>
          <a:xfrm>
            <a:off x="649486" y="2881432"/>
            <a:ext cx="6572964" cy="22860"/>
          </a:xfrm>
          <a:prstGeom prst="rect">
            <a:avLst/>
          </a:prstGeom>
          <a:solidFill>
            <a:srgbClr val="FF954F"/>
          </a:solidFill>
          <a:ln/>
        </p:spPr>
      </p:sp>
      <p:sp>
        <p:nvSpPr>
          <p:cNvPr id="6" name="Text 4"/>
          <p:cNvSpPr/>
          <p:nvPr/>
        </p:nvSpPr>
        <p:spPr>
          <a:xfrm>
            <a:off x="649486" y="3019901"/>
            <a:ext cx="2667714" cy="346829"/>
          </a:xfrm>
          <a:prstGeom prst="rect">
            <a:avLst/>
          </a:prstGeom>
          <a:noFill/>
          <a:ln/>
        </p:spPr>
        <p:txBody>
          <a:bodyPr wrap="none" lIns="0" tIns="0" rIns="0" bIns="0" rtlCol="0" anchor="t"/>
          <a:lstStyle/>
          <a:p>
            <a:pPr algn="l" indent="0" marL="0">
              <a:lnSpc>
                <a:spcPts val="2700"/>
              </a:lnSpc>
              <a:buNone/>
            </a:pPr>
            <a:r>
              <a:rPr lang="en-US" sz="2100" dirty="0">
                <a:solidFill>
                  <a:srgbClr val="67534F"/>
                </a:solidFill>
                <a:latin typeface="Marcellus" pitchFamily="34" charset="0"/>
                <a:ea typeface="Marcellus" pitchFamily="34" charset="-122"/>
                <a:cs typeface="Marcellus" pitchFamily="34" charset="-120"/>
              </a:rPr>
              <a:t>Data Acquisition</a:t>
            </a:r>
            <a:endParaRPr lang="en-US" sz="2100" dirty="0"/>
          </a:p>
        </p:txBody>
      </p:sp>
      <p:sp>
        <p:nvSpPr>
          <p:cNvPr id="7" name="Text 5"/>
          <p:cNvSpPr/>
          <p:nvPr/>
        </p:nvSpPr>
        <p:spPr>
          <a:xfrm>
            <a:off x="649486" y="3478054"/>
            <a:ext cx="6572964" cy="482441"/>
          </a:xfrm>
          <a:prstGeom prst="rect">
            <a:avLst/>
          </a:prstGeom>
          <a:noFill/>
          <a:ln/>
        </p:spPr>
        <p:txBody>
          <a:bodyPr wrap="square" lIns="0" tIns="0" rIns="0" bIns="0" rtlCol="0" anchor="t"/>
          <a:lstStyle/>
          <a:p>
            <a:pPr algn="l" indent="0" marL="0">
              <a:lnSpc>
                <a:spcPts val="1850"/>
              </a:lnSpc>
              <a:buNone/>
            </a:pPr>
            <a:r>
              <a:rPr lang="en-US" sz="1450" dirty="0">
                <a:solidFill>
                  <a:srgbClr val="67534F"/>
                </a:solidFill>
                <a:latin typeface="Montserrat" pitchFamily="34" charset="0"/>
                <a:ea typeface="Montserrat" pitchFamily="34" charset="-122"/>
                <a:cs typeface="Montserrat" pitchFamily="34" charset="-120"/>
              </a:rPr>
              <a:t>Sensors (motion, door/window) and cameras capture raw data streams: environmental status and video frames.</a:t>
            </a:r>
            <a:endParaRPr lang="en-US" sz="1450" dirty="0"/>
          </a:p>
        </p:txBody>
      </p:sp>
      <p:sp>
        <p:nvSpPr>
          <p:cNvPr id="8" name="Text 6"/>
          <p:cNvSpPr/>
          <p:nvPr/>
        </p:nvSpPr>
        <p:spPr>
          <a:xfrm>
            <a:off x="7407950" y="2579727"/>
            <a:ext cx="185499" cy="241221"/>
          </a:xfrm>
          <a:prstGeom prst="rect">
            <a:avLst/>
          </a:prstGeom>
          <a:noFill/>
          <a:ln/>
        </p:spPr>
        <p:txBody>
          <a:bodyPr wrap="none" lIns="0" tIns="0" rIns="0" bIns="0" rtlCol="0" anchor="t"/>
          <a:lstStyle/>
          <a:p>
            <a:pPr algn="l" indent="0" marL="0">
              <a:lnSpc>
                <a:spcPts val="1850"/>
              </a:lnSpc>
              <a:buNone/>
            </a:pPr>
            <a:r>
              <a:rPr lang="en-US" sz="1450" dirty="0">
                <a:solidFill>
                  <a:srgbClr val="67534F"/>
                </a:solidFill>
                <a:latin typeface="Marcellus Light" pitchFamily="34" charset="0"/>
                <a:ea typeface="Marcellus Light" pitchFamily="34" charset="-122"/>
                <a:cs typeface="Marcellus Light" pitchFamily="34" charset="-120"/>
              </a:rPr>
              <a:t>02</a:t>
            </a:r>
            <a:endParaRPr lang="en-US" sz="1450" dirty="0"/>
          </a:p>
        </p:txBody>
      </p:sp>
      <p:sp>
        <p:nvSpPr>
          <p:cNvPr id="9" name="Shape 7"/>
          <p:cNvSpPr/>
          <p:nvPr/>
        </p:nvSpPr>
        <p:spPr>
          <a:xfrm>
            <a:off x="7407950" y="2881432"/>
            <a:ext cx="6572964" cy="22860"/>
          </a:xfrm>
          <a:prstGeom prst="rect">
            <a:avLst/>
          </a:prstGeom>
          <a:solidFill>
            <a:srgbClr val="FF954F"/>
          </a:solidFill>
          <a:ln/>
        </p:spPr>
      </p:sp>
      <p:sp>
        <p:nvSpPr>
          <p:cNvPr id="10" name="Text 8"/>
          <p:cNvSpPr/>
          <p:nvPr/>
        </p:nvSpPr>
        <p:spPr>
          <a:xfrm>
            <a:off x="7407950" y="3019901"/>
            <a:ext cx="2667714" cy="346829"/>
          </a:xfrm>
          <a:prstGeom prst="rect">
            <a:avLst/>
          </a:prstGeom>
          <a:noFill/>
          <a:ln/>
        </p:spPr>
        <p:txBody>
          <a:bodyPr wrap="none" lIns="0" tIns="0" rIns="0" bIns="0" rtlCol="0" anchor="t"/>
          <a:lstStyle/>
          <a:p>
            <a:pPr algn="l" indent="0" marL="0">
              <a:lnSpc>
                <a:spcPts val="2700"/>
              </a:lnSpc>
              <a:buNone/>
            </a:pPr>
            <a:r>
              <a:rPr lang="en-US" sz="2100" dirty="0">
                <a:solidFill>
                  <a:srgbClr val="67534F"/>
                </a:solidFill>
                <a:latin typeface="Marcellus" pitchFamily="34" charset="0"/>
                <a:ea typeface="Marcellus" pitchFamily="34" charset="-122"/>
                <a:cs typeface="Marcellus" pitchFamily="34" charset="-120"/>
              </a:rPr>
              <a:t>IoT Node Processing</a:t>
            </a:r>
            <a:endParaRPr lang="en-US" sz="2100" dirty="0"/>
          </a:p>
        </p:txBody>
      </p:sp>
      <p:sp>
        <p:nvSpPr>
          <p:cNvPr id="11" name="Text 9"/>
          <p:cNvSpPr/>
          <p:nvPr/>
        </p:nvSpPr>
        <p:spPr>
          <a:xfrm>
            <a:off x="7407950" y="3478054"/>
            <a:ext cx="6572964" cy="482441"/>
          </a:xfrm>
          <a:prstGeom prst="rect">
            <a:avLst/>
          </a:prstGeom>
          <a:noFill/>
          <a:ln/>
        </p:spPr>
        <p:txBody>
          <a:bodyPr wrap="square" lIns="0" tIns="0" rIns="0" bIns="0" rtlCol="0" anchor="t"/>
          <a:lstStyle/>
          <a:p>
            <a:pPr algn="l" indent="0" marL="0">
              <a:lnSpc>
                <a:spcPts val="1850"/>
              </a:lnSpc>
              <a:buNone/>
            </a:pPr>
            <a:r>
              <a:rPr lang="en-US" sz="1450" dirty="0">
                <a:solidFill>
                  <a:srgbClr val="67534F"/>
                </a:solidFill>
                <a:latin typeface="Montserrat" pitchFamily="34" charset="0"/>
                <a:ea typeface="Montserrat" pitchFamily="34" charset="-122"/>
                <a:cs typeface="Montserrat" pitchFamily="34" charset="-120"/>
              </a:rPr>
              <a:t>The ESP32/RPi collects, filters, and encodes data packets and video frames for transmission efficiency.</a:t>
            </a:r>
            <a:endParaRPr lang="en-US" sz="1450" dirty="0"/>
          </a:p>
        </p:txBody>
      </p:sp>
      <p:sp>
        <p:nvSpPr>
          <p:cNvPr id="12" name="Text 10"/>
          <p:cNvSpPr/>
          <p:nvPr/>
        </p:nvSpPr>
        <p:spPr>
          <a:xfrm>
            <a:off x="649486" y="4285178"/>
            <a:ext cx="185499" cy="241221"/>
          </a:xfrm>
          <a:prstGeom prst="rect">
            <a:avLst/>
          </a:prstGeom>
          <a:noFill/>
          <a:ln/>
        </p:spPr>
        <p:txBody>
          <a:bodyPr wrap="none" lIns="0" tIns="0" rIns="0" bIns="0" rtlCol="0" anchor="t"/>
          <a:lstStyle/>
          <a:p>
            <a:pPr algn="l" indent="0" marL="0">
              <a:lnSpc>
                <a:spcPts val="1850"/>
              </a:lnSpc>
              <a:buNone/>
            </a:pPr>
            <a:r>
              <a:rPr lang="en-US" sz="1450" dirty="0">
                <a:solidFill>
                  <a:srgbClr val="67534F"/>
                </a:solidFill>
                <a:latin typeface="Marcellus Light" pitchFamily="34" charset="0"/>
                <a:ea typeface="Marcellus Light" pitchFamily="34" charset="-122"/>
                <a:cs typeface="Marcellus Light" pitchFamily="34" charset="-120"/>
              </a:rPr>
              <a:t>03</a:t>
            </a:r>
            <a:endParaRPr lang="en-US" sz="1450" dirty="0"/>
          </a:p>
        </p:txBody>
      </p:sp>
      <p:sp>
        <p:nvSpPr>
          <p:cNvPr id="13" name="Shape 11"/>
          <p:cNvSpPr/>
          <p:nvPr/>
        </p:nvSpPr>
        <p:spPr>
          <a:xfrm>
            <a:off x="649486" y="4586883"/>
            <a:ext cx="6572964" cy="22860"/>
          </a:xfrm>
          <a:prstGeom prst="rect">
            <a:avLst/>
          </a:prstGeom>
          <a:solidFill>
            <a:srgbClr val="FF954F"/>
          </a:solidFill>
          <a:ln/>
        </p:spPr>
      </p:sp>
      <p:sp>
        <p:nvSpPr>
          <p:cNvPr id="14" name="Text 12"/>
          <p:cNvSpPr/>
          <p:nvPr/>
        </p:nvSpPr>
        <p:spPr>
          <a:xfrm>
            <a:off x="649486" y="4725353"/>
            <a:ext cx="2667714" cy="346829"/>
          </a:xfrm>
          <a:prstGeom prst="rect">
            <a:avLst/>
          </a:prstGeom>
          <a:noFill/>
          <a:ln/>
        </p:spPr>
        <p:txBody>
          <a:bodyPr wrap="none" lIns="0" tIns="0" rIns="0" bIns="0" rtlCol="0" anchor="t"/>
          <a:lstStyle/>
          <a:p>
            <a:pPr algn="l" indent="0" marL="0">
              <a:lnSpc>
                <a:spcPts val="2700"/>
              </a:lnSpc>
              <a:buNone/>
            </a:pPr>
            <a:r>
              <a:rPr lang="en-US" sz="2100" dirty="0">
                <a:solidFill>
                  <a:srgbClr val="67534F"/>
                </a:solidFill>
                <a:latin typeface="Marcellus" pitchFamily="34" charset="0"/>
                <a:ea typeface="Marcellus" pitchFamily="34" charset="-122"/>
                <a:cs typeface="Marcellus" pitchFamily="34" charset="-120"/>
              </a:rPr>
              <a:t>Cloud Upload</a:t>
            </a:r>
            <a:endParaRPr lang="en-US" sz="2100" dirty="0"/>
          </a:p>
        </p:txBody>
      </p:sp>
      <p:sp>
        <p:nvSpPr>
          <p:cNvPr id="15" name="Text 13"/>
          <p:cNvSpPr/>
          <p:nvPr/>
        </p:nvSpPr>
        <p:spPr>
          <a:xfrm>
            <a:off x="649486" y="5183505"/>
            <a:ext cx="6572964" cy="482441"/>
          </a:xfrm>
          <a:prstGeom prst="rect">
            <a:avLst/>
          </a:prstGeom>
          <a:noFill/>
          <a:ln/>
        </p:spPr>
        <p:txBody>
          <a:bodyPr wrap="square" lIns="0" tIns="0" rIns="0" bIns="0" rtlCol="0" anchor="t"/>
          <a:lstStyle/>
          <a:p>
            <a:pPr algn="l" indent="0" marL="0">
              <a:lnSpc>
                <a:spcPts val="1850"/>
              </a:lnSpc>
              <a:buNone/>
            </a:pPr>
            <a:r>
              <a:rPr lang="en-US" sz="1450" dirty="0">
                <a:solidFill>
                  <a:srgbClr val="67534F"/>
                </a:solidFill>
                <a:latin typeface="Montserrat" pitchFamily="34" charset="0"/>
                <a:ea typeface="Montserrat" pitchFamily="34" charset="-122"/>
                <a:cs typeface="Montserrat" pitchFamily="34" charset="-120"/>
              </a:rPr>
              <a:t>Processed data is securely transmitted and stored in the cloud for centralized storage and Machine Learning computation.</a:t>
            </a:r>
            <a:endParaRPr lang="en-US" sz="1450" dirty="0"/>
          </a:p>
        </p:txBody>
      </p:sp>
      <p:sp>
        <p:nvSpPr>
          <p:cNvPr id="16" name="Text 14"/>
          <p:cNvSpPr/>
          <p:nvPr/>
        </p:nvSpPr>
        <p:spPr>
          <a:xfrm>
            <a:off x="7407950" y="4285178"/>
            <a:ext cx="185499" cy="241221"/>
          </a:xfrm>
          <a:prstGeom prst="rect">
            <a:avLst/>
          </a:prstGeom>
          <a:noFill/>
          <a:ln/>
        </p:spPr>
        <p:txBody>
          <a:bodyPr wrap="none" lIns="0" tIns="0" rIns="0" bIns="0" rtlCol="0" anchor="t"/>
          <a:lstStyle/>
          <a:p>
            <a:pPr algn="l" indent="0" marL="0">
              <a:lnSpc>
                <a:spcPts val="1850"/>
              </a:lnSpc>
              <a:buNone/>
            </a:pPr>
            <a:r>
              <a:rPr lang="en-US" sz="1450" dirty="0">
                <a:solidFill>
                  <a:srgbClr val="67534F"/>
                </a:solidFill>
                <a:latin typeface="Marcellus Light" pitchFamily="34" charset="0"/>
                <a:ea typeface="Marcellus Light" pitchFamily="34" charset="-122"/>
                <a:cs typeface="Marcellus Light" pitchFamily="34" charset="-120"/>
              </a:rPr>
              <a:t>04</a:t>
            </a:r>
            <a:endParaRPr lang="en-US" sz="1450" dirty="0"/>
          </a:p>
        </p:txBody>
      </p:sp>
      <p:sp>
        <p:nvSpPr>
          <p:cNvPr id="17" name="Shape 15"/>
          <p:cNvSpPr/>
          <p:nvPr/>
        </p:nvSpPr>
        <p:spPr>
          <a:xfrm>
            <a:off x="7407950" y="4586883"/>
            <a:ext cx="6572964" cy="22860"/>
          </a:xfrm>
          <a:prstGeom prst="rect">
            <a:avLst/>
          </a:prstGeom>
          <a:solidFill>
            <a:srgbClr val="FF954F"/>
          </a:solidFill>
          <a:ln/>
        </p:spPr>
      </p:sp>
      <p:sp>
        <p:nvSpPr>
          <p:cNvPr id="18" name="Text 16"/>
          <p:cNvSpPr/>
          <p:nvPr/>
        </p:nvSpPr>
        <p:spPr>
          <a:xfrm>
            <a:off x="7407950" y="4725353"/>
            <a:ext cx="3217307" cy="346829"/>
          </a:xfrm>
          <a:prstGeom prst="rect">
            <a:avLst/>
          </a:prstGeom>
          <a:noFill/>
          <a:ln/>
        </p:spPr>
        <p:txBody>
          <a:bodyPr wrap="none" lIns="0" tIns="0" rIns="0" bIns="0" rtlCol="0" anchor="t"/>
          <a:lstStyle/>
          <a:p>
            <a:pPr algn="l" indent="0" marL="0">
              <a:lnSpc>
                <a:spcPts val="2700"/>
              </a:lnSpc>
              <a:buNone/>
            </a:pPr>
            <a:r>
              <a:rPr lang="en-US" sz="2100" dirty="0">
                <a:solidFill>
                  <a:srgbClr val="67534F"/>
                </a:solidFill>
                <a:latin typeface="Marcellus" pitchFamily="34" charset="0"/>
                <a:ea typeface="Marcellus" pitchFamily="34" charset="-122"/>
                <a:cs typeface="Marcellus" pitchFamily="34" charset="-120"/>
              </a:rPr>
              <a:t>Preprocessing &amp; Validation</a:t>
            </a:r>
            <a:endParaRPr lang="en-US" sz="2100" dirty="0"/>
          </a:p>
        </p:txBody>
      </p:sp>
      <p:sp>
        <p:nvSpPr>
          <p:cNvPr id="19" name="Text 17"/>
          <p:cNvSpPr/>
          <p:nvPr/>
        </p:nvSpPr>
        <p:spPr>
          <a:xfrm>
            <a:off x="7407950" y="5183505"/>
            <a:ext cx="6572964" cy="482441"/>
          </a:xfrm>
          <a:prstGeom prst="rect">
            <a:avLst/>
          </a:prstGeom>
          <a:noFill/>
          <a:ln/>
        </p:spPr>
        <p:txBody>
          <a:bodyPr wrap="square" lIns="0" tIns="0" rIns="0" bIns="0" rtlCol="0" anchor="t"/>
          <a:lstStyle/>
          <a:p>
            <a:pPr algn="l" indent="0" marL="0">
              <a:lnSpc>
                <a:spcPts val="1850"/>
              </a:lnSpc>
              <a:buNone/>
            </a:pPr>
            <a:r>
              <a:rPr lang="en-US" sz="1450" dirty="0">
                <a:solidFill>
                  <a:srgbClr val="67534F"/>
                </a:solidFill>
                <a:latin typeface="Montserrat" pitchFamily="34" charset="0"/>
                <a:ea typeface="Montserrat" pitchFamily="34" charset="-122"/>
                <a:cs typeface="Montserrat" pitchFamily="34" charset="-120"/>
              </a:rPr>
              <a:t>Cloud functions clean sensor data and format video frames, ensuring optimal input for the ML models.</a:t>
            </a:r>
            <a:endParaRPr lang="en-US" sz="1450" dirty="0"/>
          </a:p>
        </p:txBody>
      </p:sp>
      <p:sp>
        <p:nvSpPr>
          <p:cNvPr id="20" name="Text 18"/>
          <p:cNvSpPr/>
          <p:nvPr/>
        </p:nvSpPr>
        <p:spPr>
          <a:xfrm>
            <a:off x="649486" y="5990630"/>
            <a:ext cx="185499" cy="241221"/>
          </a:xfrm>
          <a:prstGeom prst="rect">
            <a:avLst/>
          </a:prstGeom>
          <a:noFill/>
          <a:ln/>
        </p:spPr>
        <p:txBody>
          <a:bodyPr wrap="none" lIns="0" tIns="0" rIns="0" bIns="0" rtlCol="0" anchor="t"/>
          <a:lstStyle/>
          <a:p>
            <a:pPr algn="l" indent="0" marL="0">
              <a:lnSpc>
                <a:spcPts val="1850"/>
              </a:lnSpc>
              <a:buNone/>
            </a:pPr>
            <a:r>
              <a:rPr lang="en-US" sz="1450" dirty="0">
                <a:solidFill>
                  <a:srgbClr val="67534F"/>
                </a:solidFill>
                <a:latin typeface="Marcellus Light" pitchFamily="34" charset="0"/>
                <a:ea typeface="Marcellus Light" pitchFamily="34" charset="-122"/>
                <a:cs typeface="Marcellus Light" pitchFamily="34" charset="-120"/>
              </a:rPr>
              <a:t>05</a:t>
            </a:r>
            <a:endParaRPr lang="en-US" sz="1450" dirty="0"/>
          </a:p>
        </p:txBody>
      </p:sp>
      <p:sp>
        <p:nvSpPr>
          <p:cNvPr id="21" name="Shape 19"/>
          <p:cNvSpPr/>
          <p:nvPr/>
        </p:nvSpPr>
        <p:spPr>
          <a:xfrm>
            <a:off x="649486" y="6292334"/>
            <a:ext cx="6572964" cy="22860"/>
          </a:xfrm>
          <a:prstGeom prst="rect">
            <a:avLst/>
          </a:prstGeom>
          <a:solidFill>
            <a:srgbClr val="FF954F"/>
          </a:solidFill>
          <a:ln/>
        </p:spPr>
      </p:sp>
      <p:sp>
        <p:nvSpPr>
          <p:cNvPr id="22" name="Text 20"/>
          <p:cNvSpPr/>
          <p:nvPr/>
        </p:nvSpPr>
        <p:spPr>
          <a:xfrm>
            <a:off x="649486" y="6430804"/>
            <a:ext cx="2667714" cy="346829"/>
          </a:xfrm>
          <a:prstGeom prst="rect">
            <a:avLst/>
          </a:prstGeom>
          <a:noFill/>
          <a:ln/>
        </p:spPr>
        <p:txBody>
          <a:bodyPr wrap="none" lIns="0" tIns="0" rIns="0" bIns="0" rtlCol="0" anchor="t"/>
          <a:lstStyle/>
          <a:p>
            <a:pPr algn="l" indent="0" marL="0">
              <a:lnSpc>
                <a:spcPts val="2700"/>
              </a:lnSpc>
              <a:buNone/>
            </a:pPr>
            <a:r>
              <a:rPr lang="en-US" sz="2100" dirty="0">
                <a:solidFill>
                  <a:srgbClr val="67534F"/>
                </a:solidFill>
                <a:latin typeface="Marcellus" pitchFamily="34" charset="0"/>
                <a:ea typeface="Marcellus" pitchFamily="34" charset="-122"/>
                <a:cs typeface="Marcellus" pitchFamily="34" charset="-120"/>
              </a:rPr>
              <a:t>ML Analysis</a:t>
            </a:r>
            <a:endParaRPr lang="en-US" sz="2100" dirty="0"/>
          </a:p>
        </p:txBody>
      </p:sp>
      <p:sp>
        <p:nvSpPr>
          <p:cNvPr id="23" name="Text 21"/>
          <p:cNvSpPr/>
          <p:nvPr/>
        </p:nvSpPr>
        <p:spPr>
          <a:xfrm>
            <a:off x="649486" y="6888956"/>
            <a:ext cx="6572964" cy="482441"/>
          </a:xfrm>
          <a:prstGeom prst="rect">
            <a:avLst/>
          </a:prstGeom>
          <a:noFill/>
          <a:ln/>
        </p:spPr>
        <p:txBody>
          <a:bodyPr wrap="square" lIns="0" tIns="0" rIns="0" bIns="0" rtlCol="0" anchor="t"/>
          <a:lstStyle/>
          <a:p>
            <a:pPr algn="l" indent="0" marL="0">
              <a:lnSpc>
                <a:spcPts val="1850"/>
              </a:lnSpc>
              <a:buNone/>
            </a:pPr>
            <a:r>
              <a:rPr lang="en-US" sz="1450" dirty="0">
                <a:solidFill>
                  <a:srgbClr val="67534F"/>
                </a:solidFill>
                <a:latin typeface="Montserrat" pitchFamily="34" charset="0"/>
                <a:ea typeface="Montserrat" pitchFamily="34" charset="-122"/>
                <a:cs typeface="Montserrat" pitchFamily="34" charset="-120"/>
              </a:rPr>
              <a:t>Algorithms perform object detection, anomaly detection, and classification to identify potential threats.</a:t>
            </a:r>
            <a:endParaRPr lang="en-US" sz="1450" dirty="0"/>
          </a:p>
        </p:txBody>
      </p:sp>
      <p:sp>
        <p:nvSpPr>
          <p:cNvPr id="24" name="Text 22"/>
          <p:cNvSpPr/>
          <p:nvPr/>
        </p:nvSpPr>
        <p:spPr>
          <a:xfrm>
            <a:off x="7407950" y="5990630"/>
            <a:ext cx="185499" cy="241221"/>
          </a:xfrm>
          <a:prstGeom prst="rect">
            <a:avLst/>
          </a:prstGeom>
          <a:noFill/>
          <a:ln/>
        </p:spPr>
        <p:txBody>
          <a:bodyPr wrap="none" lIns="0" tIns="0" rIns="0" bIns="0" rtlCol="0" anchor="t"/>
          <a:lstStyle/>
          <a:p>
            <a:pPr algn="l" indent="0" marL="0">
              <a:lnSpc>
                <a:spcPts val="1850"/>
              </a:lnSpc>
              <a:buNone/>
            </a:pPr>
            <a:r>
              <a:rPr lang="en-US" sz="1450" dirty="0">
                <a:solidFill>
                  <a:srgbClr val="67534F"/>
                </a:solidFill>
                <a:latin typeface="Marcellus Light" pitchFamily="34" charset="0"/>
                <a:ea typeface="Marcellus Light" pitchFamily="34" charset="-122"/>
                <a:cs typeface="Marcellus Light" pitchFamily="34" charset="-120"/>
              </a:rPr>
              <a:t>06</a:t>
            </a:r>
            <a:endParaRPr lang="en-US" sz="1450" dirty="0"/>
          </a:p>
        </p:txBody>
      </p:sp>
      <p:sp>
        <p:nvSpPr>
          <p:cNvPr id="25" name="Shape 23"/>
          <p:cNvSpPr/>
          <p:nvPr/>
        </p:nvSpPr>
        <p:spPr>
          <a:xfrm>
            <a:off x="7407950" y="6292334"/>
            <a:ext cx="6572964" cy="22860"/>
          </a:xfrm>
          <a:prstGeom prst="rect">
            <a:avLst/>
          </a:prstGeom>
          <a:solidFill>
            <a:srgbClr val="FF954F"/>
          </a:solidFill>
          <a:ln/>
        </p:spPr>
      </p:sp>
      <p:sp>
        <p:nvSpPr>
          <p:cNvPr id="26" name="Text 24"/>
          <p:cNvSpPr/>
          <p:nvPr/>
        </p:nvSpPr>
        <p:spPr>
          <a:xfrm>
            <a:off x="7407950" y="6430804"/>
            <a:ext cx="2667714" cy="346829"/>
          </a:xfrm>
          <a:prstGeom prst="rect">
            <a:avLst/>
          </a:prstGeom>
          <a:noFill/>
          <a:ln/>
        </p:spPr>
        <p:txBody>
          <a:bodyPr wrap="none" lIns="0" tIns="0" rIns="0" bIns="0" rtlCol="0" anchor="t"/>
          <a:lstStyle/>
          <a:p>
            <a:pPr algn="l" indent="0" marL="0">
              <a:lnSpc>
                <a:spcPts val="2700"/>
              </a:lnSpc>
              <a:buNone/>
            </a:pPr>
            <a:r>
              <a:rPr lang="en-US" sz="2100" dirty="0">
                <a:solidFill>
                  <a:srgbClr val="67534F"/>
                </a:solidFill>
                <a:latin typeface="Marcellus" pitchFamily="34" charset="0"/>
                <a:ea typeface="Marcellus" pitchFamily="34" charset="-122"/>
                <a:cs typeface="Marcellus" pitchFamily="34" charset="-120"/>
              </a:rPr>
              <a:t>Dashboard &amp; Alerts</a:t>
            </a:r>
            <a:endParaRPr lang="en-US" sz="2100" dirty="0"/>
          </a:p>
        </p:txBody>
      </p:sp>
      <p:sp>
        <p:nvSpPr>
          <p:cNvPr id="27" name="Text 25"/>
          <p:cNvSpPr/>
          <p:nvPr/>
        </p:nvSpPr>
        <p:spPr>
          <a:xfrm>
            <a:off x="7407950" y="6888956"/>
            <a:ext cx="6572964" cy="482441"/>
          </a:xfrm>
          <a:prstGeom prst="rect">
            <a:avLst/>
          </a:prstGeom>
          <a:noFill/>
          <a:ln/>
        </p:spPr>
        <p:txBody>
          <a:bodyPr wrap="square" lIns="0" tIns="0" rIns="0" bIns="0" rtlCol="0" anchor="t"/>
          <a:lstStyle/>
          <a:p>
            <a:pPr algn="l" indent="0" marL="0">
              <a:lnSpc>
                <a:spcPts val="1850"/>
              </a:lnSpc>
              <a:buNone/>
            </a:pPr>
            <a:r>
              <a:rPr lang="en-US" sz="1450" dirty="0">
                <a:solidFill>
                  <a:srgbClr val="67534F"/>
                </a:solidFill>
                <a:latin typeface="Montserrat" pitchFamily="34" charset="0"/>
                <a:ea typeface="Montserrat" pitchFamily="34" charset="-122"/>
                <a:cs typeface="Montserrat" pitchFamily="34" charset="-120"/>
              </a:rPr>
              <a:t>Real-time threat status is displayed, and immediate push notifications are sent to the homeowner.</a:t>
            </a:r>
            <a:endParaRPr lang="en-US" sz="14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40331" y="778193"/>
            <a:ext cx="3501747" cy="395288"/>
          </a:xfrm>
          <a:prstGeom prst="rect">
            <a:avLst/>
          </a:prstGeom>
          <a:noFill/>
          <a:ln/>
        </p:spPr>
        <p:txBody>
          <a:bodyPr wrap="none" lIns="0" tIns="0" rIns="0" bIns="0" rtlCol="0" anchor="t"/>
          <a:lstStyle/>
          <a:p>
            <a:pPr algn="l" indent="0" marL="0">
              <a:lnSpc>
                <a:spcPts val="3100"/>
              </a:lnSpc>
              <a:buNone/>
            </a:pPr>
            <a:r>
              <a:rPr lang="en-US" sz="2350" dirty="0">
                <a:solidFill>
                  <a:srgbClr val="532418"/>
                </a:solidFill>
                <a:latin typeface="Marcellus" pitchFamily="34" charset="0"/>
                <a:ea typeface="Marcellus" pitchFamily="34" charset="-122"/>
                <a:cs typeface="Marcellus" pitchFamily="34" charset="-120"/>
              </a:rPr>
              <a:t>INTELLIGENT DETECTION</a:t>
            </a:r>
            <a:endParaRPr lang="en-US" sz="2350" dirty="0"/>
          </a:p>
        </p:txBody>
      </p:sp>
      <p:sp>
        <p:nvSpPr>
          <p:cNvPr id="3" name="Text 1"/>
          <p:cNvSpPr/>
          <p:nvPr/>
        </p:nvSpPr>
        <p:spPr>
          <a:xfrm>
            <a:off x="740331" y="1490782"/>
            <a:ext cx="13149739" cy="2181939"/>
          </a:xfrm>
          <a:prstGeom prst="rect">
            <a:avLst/>
          </a:prstGeom>
          <a:noFill/>
          <a:ln/>
        </p:spPr>
        <p:txBody>
          <a:bodyPr wrap="square" lIns="0" tIns="0" rIns="0" bIns="0" rtlCol="0" anchor="t"/>
          <a:lstStyle/>
          <a:p>
            <a:pPr algn="l" indent="0" marL="0">
              <a:lnSpc>
                <a:spcPts val="8550"/>
              </a:lnSpc>
              <a:buNone/>
            </a:pPr>
            <a:r>
              <a:rPr lang="en-US" sz="6600" dirty="0">
                <a:solidFill>
                  <a:srgbClr val="532418"/>
                </a:solidFill>
                <a:latin typeface="Marcellus" pitchFamily="34" charset="0"/>
                <a:ea typeface="Marcellus" pitchFamily="34" charset="-122"/>
                <a:cs typeface="Marcellus" pitchFamily="34" charset="-120"/>
              </a:rPr>
              <a:t>Machine Learning for Threat Classification</a:t>
            </a:r>
            <a:endParaRPr lang="en-US" sz="6600" dirty="0"/>
          </a:p>
        </p:txBody>
      </p:sp>
      <p:pic>
        <p:nvPicPr>
          <p:cNvPr id="4" name="Image 0" descr="preencoded.png">    </p:cNvPr>
          <p:cNvPicPr>
            <a:picLocks noChangeAspect="1"/>
          </p:cNvPicPr>
          <p:nvPr/>
        </p:nvPicPr>
        <p:blipFill>
          <a:blip r:embed="rId1"/>
          <a:stretch>
            <a:fillRect/>
          </a:stretch>
        </p:blipFill>
        <p:spPr>
          <a:xfrm>
            <a:off x="740331" y="3990023"/>
            <a:ext cx="634603" cy="634603"/>
          </a:xfrm>
          <a:prstGeom prst="rect">
            <a:avLst/>
          </a:prstGeom>
        </p:spPr>
      </p:pic>
      <p:sp>
        <p:nvSpPr>
          <p:cNvPr id="5" name="Text 2"/>
          <p:cNvSpPr/>
          <p:nvPr/>
        </p:nvSpPr>
        <p:spPr>
          <a:xfrm>
            <a:off x="1639253" y="4161830"/>
            <a:ext cx="5218271" cy="395288"/>
          </a:xfrm>
          <a:prstGeom prst="rect">
            <a:avLst/>
          </a:prstGeom>
          <a:noFill/>
          <a:ln/>
        </p:spPr>
        <p:txBody>
          <a:bodyPr wrap="none" lIns="0" tIns="0" rIns="0" bIns="0" rtlCol="0" anchor="t"/>
          <a:lstStyle/>
          <a:p>
            <a:pPr algn="l" indent="0" marL="0">
              <a:lnSpc>
                <a:spcPts val="3100"/>
              </a:lnSpc>
              <a:buNone/>
            </a:pPr>
            <a:r>
              <a:rPr lang="en-US" sz="2350" dirty="0">
                <a:solidFill>
                  <a:srgbClr val="67534F"/>
                </a:solidFill>
                <a:latin typeface="Marcellus" pitchFamily="34" charset="0"/>
                <a:ea typeface="Marcellus" pitchFamily="34" charset="-122"/>
                <a:cs typeface="Marcellus" pitchFamily="34" charset="-120"/>
              </a:rPr>
              <a:t>Convolutional Neural Networks (CNN)</a:t>
            </a:r>
            <a:endParaRPr lang="en-US" sz="2350" dirty="0"/>
          </a:p>
        </p:txBody>
      </p:sp>
      <p:sp>
        <p:nvSpPr>
          <p:cNvPr id="6" name="Text 3"/>
          <p:cNvSpPr/>
          <p:nvPr/>
        </p:nvSpPr>
        <p:spPr>
          <a:xfrm>
            <a:off x="1639253" y="4684038"/>
            <a:ext cx="5543788" cy="550069"/>
          </a:xfrm>
          <a:prstGeom prst="rect">
            <a:avLst/>
          </a:prstGeom>
          <a:noFill/>
          <a:ln/>
        </p:spPr>
        <p:txBody>
          <a:bodyPr wrap="square" lIns="0" tIns="0" rIns="0" bIns="0" rtlCol="0" anchor="t"/>
          <a:lstStyle/>
          <a:p>
            <a:pPr algn="l" indent="0" marL="0">
              <a:lnSpc>
                <a:spcPts val="2150"/>
              </a:lnSpc>
              <a:buNone/>
            </a:pPr>
            <a:r>
              <a:rPr lang="en-US" sz="1650" dirty="0">
                <a:solidFill>
                  <a:srgbClr val="67534F"/>
                </a:solidFill>
                <a:latin typeface="Montserrat" pitchFamily="34" charset="0"/>
                <a:ea typeface="Montserrat" pitchFamily="34" charset="-122"/>
                <a:cs typeface="Montserrat" pitchFamily="34" charset="-120"/>
              </a:rPr>
              <a:t>Used for deep analysis of video frames to extract features relevant for recognizing objects and scenes.</a:t>
            </a:r>
            <a:endParaRPr lang="en-US" sz="1650" dirty="0"/>
          </a:p>
        </p:txBody>
      </p:sp>
      <p:pic>
        <p:nvPicPr>
          <p:cNvPr id="7" name="Image 1" descr="preencoded.png">    </p:cNvPr>
          <p:cNvPicPr>
            <a:picLocks noChangeAspect="1"/>
          </p:cNvPicPr>
          <p:nvPr/>
        </p:nvPicPr>
        <p:blipFill>
          <a:blip r:embed="rId2"/>
          <a:stretch>
            <a:fillRect/>
          </a:stretch>
        </p:blipFill>
        <p:spPr>
          <a:xfrm>
            <a:off x="7447359" y="3990023"/>
            <a:ext cx="634603" cy="634603"/>
          </a:xfrm>
          <a:prstGeom prst="rect">
            <a:avLst/>
          </a:prstGeom>
        </p:spPr>
      </p:pic>
      <p:sp>
        <p:nvSpPr>
          <p:cNvPr id="8" name="Text 4"/>
          <p:cNvSpPr/>
          <p:nvPr/>
        </p:nvSpPr>
        <p:spPr>
          <a:xfrm>
            <a:off x="8346281" y="4161830"/>
            <a:ext cx="4095393" cy="395288"/>
          </a:xfrm>
          <a:prstGeom prst="rect">
            <a:avLst/>
          </a:prstGeom>
          <a:noFill/>
          <a:ln/>
        </p:spPr>
        <p:txBody>
          <a:bodyPr wrap="none" lIns="0" tIns="0" rIns="0" bIns="0" rtlCol="0" anchor="t"/>
          <a:lstStyle/>
          <a:p>
            <a:pPr algn="l" indent="0" marL="0">
              <a:lnSpc>
                <a:spcPts val="3100"/>
              </a:lnSpc>
              <a:buNone/>
            </a:pPr>
            <a:r>
              <a:rPr lang="en-US" sz="2350" dirty="0">
                <a:solidFill>
                  <a:srgbClr val="67534F"/>
                </a:solidFill>
                <a:latin typeface="Marcellus" pitchFamily="34" charset="0"/>
                <a:ea typeface="Marcellus" pitchFamily="34" charset="-122"/>
                <a:cs typeface="Marcellus" pitchFamily="34" charset="-120"/>
              </a:rPr>
              <a:t>Object Detection (YOLO/SSD)</a:t>
            </a:r>
            <a:endParaRPr lang="en-US" sz="2350" dirty="0"/>
          </a:p>
        </p:txBody>
      </p:sp>
      <p:sp>
        <p:nvSpPr>
          <p:cNvPr id="9" name="Text 5"/>
          <p:cNvSpPr/>
          <p:nvPr/>
        </p:nvSpPr>
        <p:spPr>
          <a:xfrm>
            <a:off x="8346281" y="4684038"/>
            <a:ext cx="5543788" cy="825103"/>
          </a:xfrm>
          <a:prstGeom prst="rect">
            <a:avLst/>
          </a:prstGeom>
          <a:noFill/>
          <a:ln/>
        </p:spPr>
        <p:txBody>
          <a:bodyPr wrap="square" lIns="0" tIns="0" rIns="0" bIns="0" rtlCol="0" anchor="t"/>
          <a:lstStyle/>
          <a:p>
            <a:pPr algn="l" indent="0" marL="0">
              <a:lnSpc>
                <a:spcPts val="2150"/>
              </a:lnSpc>
              <a:buNone/>
            </a:pPr>
            <a:r>
              <a:rPr lang="en-US" sz="1650" dirty="0">
                <a:solidFill>
                  <a:srgbClr val="67534F"/>
                </a:solidFill>
                <a:latin typeface="Montserrat" pitchFamily="34" charset="0"/>
                <a:ea typeface="Montserrat" pitchFamily="34" charset="-122"/>
                <a:cs typeface="Montserrat" pitchFamily="34" charset="-120"/>
              </a:rPr>
              <a:t>Enables real-time identification and localization of potential intruders (e.g., human vs. animal) within the video feed.</a:t>
            </a:r>
            <a:endParaRPr lang="en-US" sz="1650" dirty="0"/>
          </a:p>
        </p:txBody>
      </p:sp>
      <p:pic>
        <p:nvPicPr>
          <p:cNvPr id="10" name="Image 2" descr="preencoded.png">    </p:cNvPr>
          <p:cNvPicPr>
            <a:picLocks noChangeAspect="1"/>
          </p:cNvPicPr>
          <p:nvPr/>
        </p:nvPicPr>
        <p:blipFill>
          <a:blip r:embed="rId3"/>
          <a:stretch>
            <a:fillRect/>
          </a:stretch>
        </p:blipFill>
        <p:spPr>
          <a:xfrm>
            <a:off x="740331" y="5932170"/>
            <a:ext cx="634603" cy="634603"/>
          </a:xfrm>
          <a:prstGeom prst="rect">
            <a:avLst/>
          </a:prstGeom>
        </p:spPr>
      </p:pic>
      <p:sp>
        <p:nvSpPr>
          <p:cNvPr id="11" name="Text 6"/>
          <p:cNvSpPr/>
          <p:nvPr/>
        </p:nvSpPr>
        <p:spPr>
          <a:xfrm>
            <a:off x="1639253" y="6103977"/>
            <a:ext cx="3040975" cy="395288"/>
          </a:xfrm>
          <a:prstGeom prst="rect">
            <a:avLst/>
          </a:prstGeom>
          <a:noFill/>
          <a:ln/>
        </p:spPr>
        <p:txBody>
          <a:bodyPr wrap="none" lIns="0" tIns="0" rIns="0" bIns="0" rtlCol="0" anchor="t"/>
          <a:lstStyle/>
          <a:p>
            <a:pPr algn="l" indent="0" marL="0">
              <a:lnSpc>
                <a:spcPts val="3100"/>
              </a:lnSpc>
              <a:buNone/>
            </a:pPr>
            <a:r>
              <a:rPr lang="en-US" sz="2350" dirty="0">
                <a:solidFill>
                  <a:srgbClr val="67534F"/>
                </a:solidFill>
                <a:latin typeface="Marcellus" pitchFamily="34" charset="0"/>
                <a:ea typeface="Marcellus" pitchFamily="34" charset="-122"/>
                <a:cs typeface="Marcellus" pitchFamily="34" charset="-120"/>
              </a:rPr>
              <a:t>Anomaly Detection</a:t>
            </a:r>
            <a:endParaRPr lang="en-US" sz="2350" dirty="0"/>
          </a:p>
        </p:txBody>
      </p:sp>
      <p:sp>
        <p:nvSpPr>
          <p:cNvPr id="12" name="Text 7"/>
          <p:cNvSpPr/>
          <p:nvPr/>
        </p:nvSpPr>
        <p:spPr>
          <a:xfrm>
            <a:off x="1639253" y="6626185"/>
            <a:ext cx="5543788" cy="825103"/>
          </a:xfrm>
          <a:prstGeom prst="rect">
            <a:avLst/>
          </a:prstGeom>
          <a:noFill/>
          <a:ln/>
        </p:spPr>
        <p:txBody>
          <a:bodyPr wrap="square" lIns="0" tIns="0" rIns="0" bIns="0" rtlCol="0" anchor="t"/>
          <a:lstStyle/>
          <a:p>
            <a:pPr algn="l" indent="0" marL="0">
              <a:lnSpc>
                <a:spcPts val="2150"/>
              </a:lnSpc>
              <a:buNone/>
            </a:pPr>
            <a:r>
              <a:rPr lang="en-US" sz="1650" dirty="0">
                <a:solidFill>
                  <a:srgbClr val="67534F"/>
                </a:solidFill>
                <a:latin typeface="Montserrat" pitchFamily="34" charset="0"/>
                <a:ea typeface="Montserrat" pitchFamily="34" charset="-122"/>
                <a:cs typeface="Montserrat" pitchFamily="34" charset="-120"/>
              </a:rPr>
              <a:t>Identifies deviations from baseline 'normal' activities, providing early warning for unusual behavior or events.</a:t>
            </a:r>
            <a:endParaRPr lang="en-US" sz="1650" dirty="0"/>
          </a:p>
        </p:txBody>
      </p:sp>
      <p:pic>
        <p:nvPicPr>
          <p:cNvPr id="13" name="Image 3" descr="preencoded.png">    </p:cNvPr>
          <p:cNvPicPr>
            <a:picLocks noChangeAspect="1"/>
          </p:cNvPicPr>
          <p:nvPr/>
        </p:nvPicPr>
        <p:blipFill>
          <a:blip r:embed="rId4"/>
          <a:stretch>
            <a:fillRect/>
          </a:stretch>
        </p:blipFill>
        <p:spPr>
          <a:xfrm>
            <a:off x="7447359" y="5932170"/>
            <a:ext cx="634603" cy="634603"/>
          </a:xfrm>
          <a:prstGeom prst="rect">
            <a:avLst/>
          </a:prstGeom>
        </p:spPr>
      </p:pic>
      <p:sp>
        <p:nvSpPr>
          <p:cNvPr id="14" name="Text 8"/>
          <p:cNvSpPr/>
          <p:nvPr/>
        </p:nvSpPr>
        <p:spPr>
          <a:xfrm>
            <a:off x="8346281" y="6103977"/>
            <a:ext cx="3040975" cy="395288"/>
          </a:xfrm>
          <a:prstGeom prst="rect">
            <a:avLst/>
          </a:prstGeom>
          <a:noFill/>
          <a:ln/>
        </p:spPr>
        <p:txBody>
          <a:bodyPr wrap="none" lIns="0" tIns="0" rIns="0" bIns="0" rtlCol="0" anchor="t"/>
          <a:lstStyle/>
          <a:p>
            <a:pPr algn="l" indent="0" marL="0">
              <a:lnSpc>
                <a:spcPts val="3100"/>
              </a:lnSpc>
              <a:buNone/>
            </a:pPr>
            <a:r>
              <a:rPr lang="en-US" sz="2350" dirty="0">
                <a:solidFill>
                  <a:srgbClr val="67534F"/>
                </a:solidFill>
                <a:latin typeface="Marcellus" pitchFamily="34" charset="0"/>
                <a:ea typeface="Marcellus" pitchFamily="34" charset="-122"/>
                <a:cs typeface="Marcellus" pitchFamily="34" charset="-120"/>
              </a:rPr>
              <a:t>Facial Recognition</a:t>
            </a:r>
            <a:endParaRPr lang="en-US" sz="2350" dirty="0"/>
          </a:p>
        </p:txBody>
      </p:sp>
      <p:sp>
        <p:nvSpPr>
          <p:cNvPr id="15" name="Text 9"/>
          <p:cNvSpPr/>
          <p:nvPr/>
        </p:nvSpPr>
        <p:spPr>
          <a:xfrm>
            <a:off x="8346281" y="6626185"/>
            <a:ext cx="5543788" cy="825103"/>
          </a:xfrm>
          <a:prstGeom prst="rect">
            <a:avLst/>
          </a:prstGeom>
          <a:noFill/>
          <a:ln/>
        </p:spPr>
        <p:txBody>
          <a:bodyPr wrap="square" lIns="0" tIns="0" rIns="0" bIns="0" rtlCol="0" anchor="t"/>
          <a:lstStyle/>
          <a:p>
            <a:pPr algn="l" indent="0" marL="0">
              <a:lnSpc>
                <a:spcPts val="2150"/>
              </a:lnSpc>
              <a:buNone/>
            </a:pPr>
            <a:r>
              <a:rPr lang="en-US" sz="1650" dirty="0">
                <a:solidFill>
                  <a:srgbClr val="67534F"/>
                </a:solidFill>
                <a:latin typeface="Montserrat" pitchFamily="34" charset="0"/>
                <a:ea typeface="Montserrat" pitchFamily="34" charset="-122"/>
                <a:cs typeface="Montserrat" pitchFamily="34" charset="-120"/>
              </a:rPr>
              <a:t>Distinguishes authorized residents from unknown or unauthorized persons, significantly reducing false positives.</a:t>
            </a:r>
            <a:endParaRPr lang="en-US" sz="1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98383" y="313015"/>
            <a:ext cx="2340054" cy="212765"/>
          </a:xfrm>
          <a:prstGeom prst="rect">
            <a:avLst/>
          </a:prstGeom>
          <a:noFill/>
          <a:ln/>
        </p:spPr>
        <p:txBody>
          <a:bodyPr wrap="none" lIns="0" tIns="0" rIns="0" bIns="0" rtlCol="0" anchor="t"/>
          <a:lstStyle/>
          <a:p>
            <a:pPr algn="l" indent="0" marL="0">
              <a:lnSpc>
                <a:spcPts val="1650"/>
              </a:lnSpc>
              <a:buNone/>
            </a:pPr>
            <a:r>
              <a:rPr lang="en-US" sz="1250" dirty="0">
                <a:solidFill>
                  <a:srgbClr val="532418"/>
                </a:solidFill>
                <a:latin typeface="Marcellus" pitchFamily="34" charset="0"/>
                <a:ea typeface="Marcellus" pitchFamily="34" charset="-122"/>
                <a:cs typeface="Marcellus" pitchFamily="34" charset="-120"/>
              </a:rPr>
              <a:t>APPLICATIONS &amp; ADVANTAGES</a:t>
            </a:r>
            <a:endParaRPr lang="en-US" sz="1250" dirty="0"/>
          </a:p>
        </p:txBody>
      </p:sp>
      <p:sp>
        <p:nvSpPr>
          <p:cNvPr id="3" name="Text 1"/>
          <p:cNvSpPr/>
          <p:nvPr/>
        </p:nvSpPr>
        <p:spPr>
          <a:xfrm>
            <a:off x="398383" y="696516"/>
            <a:ext cx="8085058" cy="587216"/>
          </a:xfrm>
          <a:prstGeom prst="rect">
            <a:avLst/>
          </a:prstGeom>
          <a:noFill/>
          <a:ln/>
        </p:spPr>
        <p:txBody>
          <a:bodyPr wrap="none" lIns="0" tIns="0" rIns="0" bIns="0" rtlCol="0" anchor="t"/>
          <a:lstStyle/>
          <a:p>
            <a:pPr algn="l" indent="0" marL="0">
              <a:lnSpc>
                <a:spcPts val="4600"/>
              </a:lnSpc>
              <a:buNone/>
            </a:pPr>
            <a:r>
              <a:rPr lang="en-US" sz="3550" dirty="0">
                <a:solidFill>
                  <a:srgbClr val="532418"/>
                </a:solidFill>
                <a:latin typeface="Marcellus" pitchFamily="34" charset="0"/>
                <a:ea typeface="Marcellus" pitchFamily="34" charset="-122"/>
                <a:cs typeface="Marcellus" pitchFamily="34" charset="-120"/>
              </a:rPr>
              <a:t>The Value Proposition of Smart Security</a:t>
            </a:r>
            <a:endParaRPr lang="en-US" sz="3550" dirty="0"/>
          </a:p>
        </p:txBody>
      </p:sp>
      <p:sp>
        <p:nvSpPr>
          <p:cNvPr id="4" name="Text 2"/>
          <p:cNvSpPr/>
          <p:nvPr/>
        </p:nvSpPr>
        <p:spPr>
          <a:xfrm>
            <a:off x="398383" y="1568291"/>
            <a:ext cx="1963936" cy="255389"/>
          </a:xfrm>
          <a:prstGeom prst="rect">
            <a:avLst/>
          </a:prstGeom>
          <a:noFill/>
          <a:ln/>
        </p:spPr>
        <p:txBody>
          <a:bodyPr wrap="none" lIns="0" tIns="0" rIns="0" bIns="0" rtlCol="0" anchor="t"/>
          <a:lstStyle/>
          <a:p>
            <a:pPr algn="l" indent="0" marL="0">
              <a:lnSpc>
                <a:spcPts val="2000"/>
              </a:lnSpc>
              <a:buNone/>
            </a:pPr>
            <a:r>
              <a:rPr lang="en-US" sz="1500" dirty="0">
                <a:solidFill>
                  <a:srgbClr val="532418"/>
                </a:solidFill>
                <a:latin typeface="Marcellus" pitchFamily="34" charset="0"/>
                <a:ea typeface="Marcellus" pitchFamily="34" charset="-122"/>
                <a:cs typeface="Marcellus" pitchFamily="34" charset="-120"/>
              </a:rPr>
              <a:t>Primary Applications</a:t>
            </a:r>
            <a:endParaRPr lang="en-US" sz="1500" dirty="0"/>
          </a:p>
        </p:txBody>
      </p:sp>
      <p:sp>
        <p:nvSpPr>
          <p:cNvPr id="5" name="Text 3"/>
          <p:cNvSpPr/>
          <p:nvPr/>
        </p:nvSpPr>
        <p:spPr>
          <a:xfrm>
            <a:off x="398383" y="1937504"/>
            <a:ext cx="6777990" cy="147876"/>
          </a:xfrm>
          <a:prstGeom prst="rect">
            <a:avLst/>
          </a:prstGeom>
          <a:noFill/>
          <a:ln/>
        </p:spPr>
        <p:txBody>
          <a:bodyPr wrap="none" lIns="0" tIns="0" rIns="0" bIns="0" rtlCol="0" anchor="t"/>
          <a:lstStyle/>
          <a:p>
            <a:pPr algn="l" marL="342900" indent="-342900">
              <a:lnSpc>
                <a:spcPts val="1150"/>
              </a:lnSpc>
              <a:buSzPct val="100000"/>
              <a:buChar char="•"/>
            </a:pPr>
            <a:r>
              <a:rPr lang="en-US" sz="850" dirty="0">
                <a:solidFill>
                  <a:srgbClr val="67534F"/>
                </a:solidFill>
                <a:latin typeface="Montserrat" pitchFamily="34" charset="0"/>
                <a:ea typeface="Montserrat" pitchFamily="34" charset="-122"/>
                <a:cs typeface="Montserrat" pitchFamily="34" charset="-120"/>
              </a:rPr>
              <a:t>Residential homes requiring 24/7 intelligent monitoring.</a:t>
            </a:r>
            <a:endParaRPr lang="en-US" sz="850" dirty="0"/>
          </a:p>
        </p:txBody>
      </p:sp>
      <p:sp>
        <p:nvSpPr>
          <p:cNvPr id="6" name="Text 4"/>
          <p:cNvSpPr/>
          <p:nvPr/>
        </p:nvSpPr>
        <p:spPr>
          <a:xfrm>
            <a:off x="398383" y="2125147"/>
            <a:ext cx="6777990" cy="147876"/>
          </a:xfrm>
          <a:prstGeom prst="rect">
            <a:avLst/>
          </a:prstGeom>
          <a:noFill/>
          <a:ln/>
        </p:spPr>
        <p:txBody>
          <a:bodyPr wrap="none" lIns="0" tIns="0" rIns="0" bIns="0" rtlCol="0" anchor="t"/>
          <a:lstStyle/>
          <a:p>
            <a:pPr algn="l" marL="342900" indent="-342900">
              <a:lnSpc>
                <a:spcPts val="1150"/>
              </a:lnSpc>
              <a:buSzPct val="100000"/>
              <a:buChar char="•"/>
            </a:pPr>
            <a:r>
              <a:rPr lang="en-US" sz="850" dirty="0">
                <a:solidFill>
                  <a:srgbClr val="67534F"/>
                </a:solidFill>
                <a:latin typeface="Montserrat" pitchFamily="34" charset="0"/>
                <a:ea typeface="Montserrat" pitchFamily="34" charset="-122"/>
                <a:cs typeface="Montserrat" pitchFamily="34" charset="-120"/>
              </a:rPr>
              <a:t>Apartments and gated communities seeking centralized security management.</a:t>
            </a:r>
            <a:endParaRPr lang="en-US" sz="850" dirty="0"/>
          </a:p>
        </p:txBody>
      </p:sp>
      <p:sp>
        <p:nvSpPr>
          <p:cNvPr id="7" name="Text 5"/>
          <p:cNvSpPr/>
          <p:nvPr/>
        </p:nvSpPr>
        <p:spPr>
          <a:xfrm>
            <a:off x="398383" y="2312789"/>
            <a:ext cx="6777990" cy="147876"/>
          </a:xfrm>
          <a:prstGeom prst="rect">
            <a:avLst/>
          </a:prstGeom>
          <a:noFill/>
          <a:ln/>
        </p:spPr>
        <p:txBody>
          <a:bodyPr wrap="none" lIns="0" tIns="0" rIns="0" bIns="0" rtlCol="0" anchor="t"/>
          <a:lstStyle/>
          <a:p>
            <a:pPr algn="l" marL="342900" indent="-342900">
              <a:lnSpc>
                <a:spcPts val="1150"/>
              </a:lnSpc>
              <a:buSzPct val="100000"/>
              <a:buChar char="•"/>
            </a:pPr>
            <a:r>
              <a:rPr lang="en-US" sz="850" dirty="0">
                <a:solidFill>
                  <a:srgbClr val="67534F"/>
                </a:solidFill>
                <a:latin typeface="Montserrat" pitchFamily="34" charset="0"/>
                <a:ea typeface="Montserrat" pitchFamily="34" charset="-122"/>
                <a:cs typeface="Montserrat" pitchFamily="34" charset="-120"/>
              </a:rPr>
              <a:t>Small businesses and offices needing automated surveillance and access control.</a:t>
            </a:r>
            <a:endParaRPr lang="en-US" sz="850" dirty="0"/>
          </a:p>
        </p:txBody>
      </p:sp>
      <p:sp>
        <p:nvSpPr>
          <p:cNvPr id="8" name="Text 6"/>
          <p:cNvSpPr/>
          <p:nvPr/>
        </p:nvSpPr>
        <p:spPr>
          <a:xfrm>
            <a:off x="398383" y="2500432"/>
            <a:ext cx="6777990" cy="147876"/>
          </a:xfrm>
          <a:prstGeom prst="rect">
            <a:avLst/>
          </a:prstGeom>
          <a:noFill/>
          <a:ln/>
        </p:spPr>
        <p:txBody>
          <a:bodyPr wrap="none" lIns="0" tIns="0" rIns="0" bIns="0" rtlCol="0" anchor="t"/>
          <a:lstStyle/>
          <a:p>
            <a:pPr algn="l" marL="342900" indent="-342900">
              <a:lnSpc>
                <a:spcPts val="1150"/>
              </a:lnSpc>
              <a:buSzPct val="100000"/>
              <a:buChar char="•"/>
            </a:pPr>
            <a:r>
              <a:rPr lang="en-US" sz="850" dirty="0">
                <a:solidFill>
                  <a:srgbClr val="67534F"/>
                </a:solidFill>
                <a:latin typeface="Montserrat" pitchFamily="34" charset="0"/>
                <a:ea typeface="Montserrat" pitchFamily="34" charset="-122"/>
                <a:cs typeface="Montserrat" pitchFamily="34" charset="-120"/>
              </a:rPr>
              <a:t>Integration into comprehensive smart home and IoT ecosystems.</a:t>
            </a:r>
            <a:endParaRPr lang="en-US" sz="850" dirty="0"/>
          </a:p>
        </p:txBody>
      </p:sp>
      <p:pic>
        <p:nvPicPr>
          <p:cNvPr id="9" name="Image 0" descr="preencoded.png">    </p:cNvPr>
          <p:cNvPicPr>
            <a:picLocks noChangeAspect="1"/>
          </p:cNvPicPr>
          <p:nvPr/>
        </p:nvPicPr>
        <p:blipFill>
          <a:blip r:embed="rId1"/>
          <a:stretch>
            <a:fillRect/>
          </a:stretch>
        </p:blipFill>
        <p:spPr>
          <a:xfrm>
            <a:off x="398383" y="2776299"/>
            <a:ext cx="6777990" cy="6777990"/>
          </a:xfrm>
          <a:prstGeom prst="rect">
            <a:avLst/>
          </a:prstGeom>
        </p:spPr>
      </p:pic>
      <p:sp>
        <p:nvSpPr>
          <p:cNvPr id="10" name="Text 7"/>
          <p:cNvSpPr/>
          <p:nvPr/>
        </p:nvSpPr>
        <p:spPr>
          <a:xfrm>
            <a:off x="7461647" y="1568291"/>
            <a:ext cx="1963936" cy="255389"/>
          </a:xfrm>
          <a:prstGeom prst="rect">
            <a:avLst/>
          </a:prstGeom>
          <a:noFill/>
          <a:ln/>
        </p:spPr>
        <p:txBody>
          <a:bodyPr wrap="none" lIns="0" tIns="0" rIns="0" bIns="0" rtlCol="0" anchor="t"/>
          <a:lstStyle/>
          <a:p>
            <a:pPr algn="l" indent="0" marL="0">
              <a:lnSpc>
                <a:spcPts val="2000"/>
              </a:lnSpc>
              <a:buNone/>
            </a:pPr>
            <a:r>
              <a:rPr lang="en-US" sz="1500" dirty="0">
                <a:solidFill>
                  <a:srgbClr val="532418"/>
                </a:solidFill>
                <a:latin typeface="Marcellus" pitchFamily="34" charset="0"/>
                <a:ea typeface="Marcellus" pitchFamily="34" charset="-122"/>
                <a:cs typeface="Marcellus" pitchFamily="34" charset="-120"/>
              </a:rPr>
              <a:t>Key Advantages</a:t>
            </a:r>
            <a:endParaRPr lang="en-US" sz="1500" dirty="0"/>
          </a:p>
        </p:txBody>
      </p:sp>
      <p:pic>
        <p:nvPicPr>
          <p:cNvPr id="11" name="Image 1" descr="preencoded.png">    </p:cNvPr>
          <p:cNvPicPr>
            <a:picLocks noChangeAspect="1"/>
          </p:cNvPicPr>
          <p:nvPr/>
        </p:nvPicPr>
        <p:blipFill>
          <a:blip r:embed="rId2"/>
          <a:stretch>
            <a:fillRect/>
          </a:stretch>
        </p:blipFill>
        <p:spPr>
          <a:xfrm>
            <a:off x="7504271" y="1914585"/>
            <a:ext cx="170736" cy="221933"/>
          </a:xfrm>
          <a:prstGeom prst="rect">
            <a:avLst/>
          </a:prstGeom>
        </p:spPr>
      </p:pic>
      <p:sp>
        <p:nvSpPr>
          <p:cNvPr id="12" name="Text 8"/>
          <p:cNvSpPr/>
          <p:nvPr/>
        </p:nvSpPr>
        <p:spPr>
          <a:xfrm>
            <a:off x="7831574" y="1951673"/>
            <a:ext cx="6408063" cy="147876"/>
          </a:xfrm>
          <a:prstGeom prst="rect">
            <a:avLst/>
          </a:prstGeom>
          <a:noFill/>
          <a:ln/>
        </p:spPr>
        <p:txBody>
          <a:bodyPr wrap="none" lIns="0" tIns="0" rIns="0" bIns="0" rtlCol="0" anchor="t"/>
          <a:lstStyle/>
          <a:p>
            <a:pPr algn="l" indent="0" marL="0">
              <a:lnSpc>
                <a:spcPts val="1150"/>
              </a:lnSpc>
              <a:buNone/>
            </a:pPr>
            <a:r>
              <a:rPr lang="en-US" sz="850" b="1" dirty="0">
                <a:solidFill>
                  <a:srgbClr val="67534F"/>
                </a:solidFill>
                <a:latin typeface="Montserrat" pitchFamily="34" charset="0"/>
                <a:ea typeface="Montserrat" pitchFamily="34" charset="-122"/>
                <a:cs typeface="Montserrat" pitchFamily="34" charset="-120"/>
              </a:rPr>
              <a:t>Proactive Detection:</a:t>
            </a:r>
            <a:pPr algn="l" indent="0" marL="0">
              <a:lnSpc>
                <a:spcPts val="1150"/>
              </a:lnSpc>
              <a:buNone/>
            </a:pPr>
            <a:r>
              <a:rPr lang="en-US" sz="850" dirty="0">
                <a:solidFill>
                  <a:srgbClr val="67534F"/>
                </a:solidFill>
                <a:latin typeface="Montserrat" pitchFamily="34" charset="0"/>
                <a:ea typeface="Montserrat" pitchFamily="34" charset="-122"/>
                <a:cs typeface="Montserrat" pitchFamily="34" charset="-120"/>
              </a:rPr>
              <a:t> Real-time identification and prediction of threats, not just reaction.</a:t>
            </a:r>
            <a:endParaRPr lang="en-US" sz="850" dirty="0"/>
          </a:p>
        </p:txBody>
      </p:sp>
      <p:pic>
        <p:nvPicPr>
          <p:cNvPr id="13" name="Image 2" descr="preencoded.png">    </p:cNvPr>
          <p:cNvPicPr>
            <a:picLocks noChangeAspect="1"/>
          </p:cNvPicPr>
          <p:nvPr/>
        </p:nvPicPr>
        <p:blipFill>
          <a:blip r:embed="rId3"/>
          <a:stretch>
            <a:fillRect/>
          </a:stretch>
        </p:blipFill>
        <p:spPr>
          <a:xfrm>
            <a:off x="7504271" y="2472273"/>
            <a:ext cx="170736" cy="221933"/>
          </a:xfrm>
          <a:prstGeom prst="rect">
            <a:avLst/>
          </a:prstGeom>
        </p:spPr>
      </p:pic>
      <p:sp>
        <p:nvSpPr>
          <p:cNvPr id="14" name="Text 9"/>
          <p:cNvSpPr/>
          <p:nvPr/>
        </p:nvSpPr>
        <p:spPr>
          <a:xfrm>
            <a:off x="7831574" y="2509361"/>
            <a:ext cx="6408063" cy="147876"/>
          </a:xfrm>
          <a:prstGeom prst="rect">
            <a:avLst/>
          </a:prstGeom>
          <a:noFill/>
          <a:ln/>
        </p:spPr>
        <p:txBody>
          <a:bodyPr wrap="none" lIns="0" tIns="0" rIns="0" bIns="0" rtlCol="0" anchor="t"/>
          <a:lstStyle/>
          <a:p>
            <a:pPr algn="l" indent="0" marL="0">
              <a:lnSpc>
                <a:spcPts val="1150"/>
              </a:lnSpc>
              <a:buNone/>
            </a:pPr>
            <a:r>
              <a:rPr lang="en-US" sz="850" b="1" dirty="0">
                <a:solidFill>
                  <a:srgbClr val="67534F"/>
                </a:solidFill>
                <a:latin typeface="Montserrat" pitchFamily="34" charset="0"/>
                <a:ea typeface="Montserrat" pitchFamily="34" charset="-122"/>
                <a:cs typeface="Montserrat" pitchFamily="34" charset="-120"/>
              </a:rPr>
              <a:t>Remote Monitoring:</a:t>
            </a:r>
            <a:pPr algn="l" indent="0" marL="0">
              <a:lnSpc>
                <a:spcPts val="1150"/>
              </a:lnSpc>
              <a:buNone/>
            </a:pPr>
            <a:r>
              <a:rPr lang="en-US" sz="850" dirty="0">
                <a:solidFill>
                  <a:srgbClr val="67534F"/>
                </a:solidFill>
                <a:latin typeface="Montserrat" pitchFamily="34" charset="0"/>
                <a:ea typeface="Montserrat" pitchFamily="34" charset="-122"/>
                <a:cs typeface="Montserrat" pitchFamily="34" charset="-120"/>
              </a:rPr>
              <a:t> Continuous access and oversight via mobile device, regardless of location.</a:t>
            </a:r>
            <a:endParaRPr lang="en-US" sz="850" dirty="0"/>
          </a:p>
        </p:txBody>
      </p:sp>
      <p:pic>
        <p:nvPicPr>
          <p:cNvPr id="15" name="Image 3" descr="preencoded.png">    </p:cNvPr>
          <p:cNvPicPr>
            <a:picLocks noChangeAspect="1"/>
          </p:cNvPicPr>
          <p:nvPr/>
        </p:nvPicPr>
        <p:blipFill>
          <a:blip r:embed="rId4"/>
          <a:stretch>
            <a:fillRect/>
          </a:stretch>
        </p:blipFill>
        <p:spPr>
          <a:xfrm>
            <a:off x="7504271" y="3029962"/>
            <a:ext cx="170736" cy="221933"/>
          </a:xfrm>
          <a:prstGeom prst="rect">
            <a:avLst/>
          </a:prstGeom>
        </p:spPr>
      </p:pic>
      <p:sp>
        <p:nvSpPr>
          <p:cNvPr id="16" name="Text 10"/>
          <p:cNvSpPr/>
          <p:nvPr/>
        </p:nvSpPr>
        <p:spPr>
          <a:xfrm>
            <a:off x="7831574" y="3067050"/>
            <a:ext cx="6408063" cy="147876"/>
          </a:xfrm>
          <a:prstGeom prst="rect">
            <a:avLst/>
          </a:prstGeom>
          <a:noFill/>
          <a:ln/>
        </p:spPr>
        <p:txBody>
          <a:bodyPr wrap="none" lIns="0" tIns="0" rIns="0" bIns="0" rtlCol="0" anchor="t"/>
          <a:lstStyle/>
          <a:p>
            <a:pPr algn="l" indent="0" marL="0">
              <a:lnSpc>
                <a:spcPts val="1150"/>
              </a:lnSpc>
              <a:buNone/>
            </a:pPr>
            <a:r>
              <a:rPr lang="en-US" sz="850" b="1" dirty="0">
                <a:solidFill>
                  <a:srgbClr val="67534F"/>
                </a:solidFill>
                <a:latin typeface="Montserrat" pitchFamily="34" charset="0"/>
                <a:ea typeface="Montserrat" pitchFamily="34" charset="-122"/>
                <a:cs typeface="Montserrat" pitchFamily="34" charset="-120"/>
              </a:rPr>
              <a:t>Reduced False Alarms:</a:t>
            </a:r>
            <a:pPr algn="l" indent="0" marL="0">
              <a:lnSpc>
                <a:spcPts val="1150"/>
              </a:lnSpc>
              <a:buNone/>
            </a:pPr>
            <a:r>
              <a:rPr lang="en-US" sz="850" dirty="0">
                <a:solidFill>
                  <a:srgbClr val="67534F"/>
                </a:solidFill>
                <a:latin typeface="Montserrat" pitchFamily="34" charset="0"/>
                <a:ea typeface="Montserrat" pitchFamily="34" charset="-122"/>
                <a:cs typeface="Montserrat" pitchFamily="34" charset="-120"/>
              </a:rPr>
              <a:t> Intelligent ML analysis validates threats before triggering an alert.</a:t>
            </a:r>
            <a:endParaRPr lang="en-US" sz="850" dirty="0"/>
          </a:p>
        </p:txBody>
      </p:sp>
      <p:pic>
        <p:nvPicPr>
          <p:cNvPr id="17" name="Image 4" descr="preencoded.png">    </p:cNvPr>
          <p:cNvPicPr>
            <a:picLocks noChangeAspect="1"/>
          </p:cNvPicPr>
          <p:nvPr/>
        </p:nvPicPr>
        <p:blipFill>
          <a:blip r:embed="rId5"/>
          <a:stretch>
            <a:fillRect/>
          </a:stretch>
        </p:blipFill>
        <p:spPr>
          <a:xfrm>
            <a:off x="7504271" y="3587651"/>
            <a:ext cx="170736" cy="221933"/>
          </a:xfrm>
          <a:prstGeom prst="rect">
            <a:avLst/>
          </a:prstGeom>
        </p:spPr>
      </p:pic>
      <p:sp>
        <p:nvSpPr>
          <p:cNvPr id="18" name="Text 11"/>
          <p:cNvSpPr/>
          <p:nvPr/>
        </p:nvSpPr>
        <p:spPr>
          <a:xfrm>
            <a:off x="7831574" y="3624739"/>
            <a:ext cx="6408063" cy="147876"/>
          </a:xfrm>
          <a:prstGeom prst="rect">
            <a:avLst/>
          </a:prstGeom>
          <a:noFill/>
          <a:ln/>
        </p:spPr>
        <p:txBody>
          <a:bodyPr wrap="none" lIns="0" tIns="0" rIns="0" bIns="0" rtlCol="0" anchor="t"/>
          <a:lstStyle/>
          <a:p>
            <a:pPr algn="l" indent="0" marL="0">
              <a:lnSpc>
                <a:spcPts val="1150"/>
              </a:lnSpc>
              <a:buNone/>
            </a:pPr>
            <a:r>
              <a:rPr lang="en-US" sz="850" b="1" dirty="0">
                <a:solidFill>
                  <a:srgbClr val="67534F"/>
                </a:solidFill>
                <a:latin typeface="Montserrat" pitchFamily="34" charset="0"/>
                <a:ea typeface="Montserrat" pitchFamily="34" charset="-122"/>
                <a:cs typeface="Montserrat" pitchFamily="34" charset="-120"/>
              </a:rPr>
              <a:t>System Integration:</a:t>
            </a:r>
            <a:pPr algn="l" indent="0" marL="0">
              <a:lnSpc>
                <a:spcPts val="1150"/>
              </a:lnSpc>
              <a:buNone/>
            </a:pPr>
            <a:r>
              <a:rPr lang="en-US" sz="850" dirty="0">
                <a:solidFill>
                  <a:srgbClr val="67534F"/>
                </a:solidFill>
                <a:latin typeface="Montserrat" pitchFamily="34" charset="0"/>
                <a:ea typeface="Montserrat" pitchFamily="34" charset="-122"/>
                <a:cs typeface="Montserrat" pitchFamily="34" charset="-120"/>
              </a:rPr>
              <a:t> Seamless interoperability with other smart home devices and services.</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43389" y="348377"/>
            <a:ext cx="3233023" cy="236815"/>
          </a:xfrm>
          <a:prstGeom prst="rect">
            <a:avLst/>
          </a:prstGeom>
          <a:noFill/>
          <a:ln/>
        </p:spPr>
        <p:txBody>
          <a:bodyPr wrap="none" lIns="0" tIns="0" rIns="0" bIns="0" rtlCol="0" anchor="t"/>
          <a:lstStyle/>
          <a:p>
            <a:pPr algn="l" indent="0" marL="0">
              <a:lnSpc>
                <a:spcPts val="1850"/>
              </a:lnSpc>
              <a:buNone/>
            </a:pPr>
            <a:r>
              <a:rPr lang="en-US" sz="1400" dirty="0">
                <a:solidFill>
                  <a:srgbClr val="532418"/>
                </a:solidFill>
                <a:latin typeface="Marcellus" pitchFamily="34" charset="0"/>
                <a:ea typeface="Marcellus" pitchFamily="34" charset="-122"/>
                <a:cs typeface="Marcellus" pitchFamily="34" charset="-120"/>
              </a:rPr>
              <a:t>CONCLUSION AND FUTURE OUTLOOK</a:t>
            </a:r>
            <a:endParaRPr lang="en-US" sz="1400" dirty="0"/>
          </a:p>
        </p:txBody>
      </p:sp>
      <p:sp>
        <p:nvSpPr>
          <p:cNvPr id="3" name="Text 1"/>
          <p:cNvSpPr/>
          <p:nvPr/>
        </p:nvSpPr>
        <p:spPr>
          <a:xfrm>
            <a:off x="443389" y="775216"/>
            <a:ext cx="9190434" cy="653415"/>
          </a:xfrm>
          <a:prstGeom prst="rect">
            <a:avLst/>
          </a:prstGeom>
          <a:noFill/>
          <a:ln/>
        </p:spPr>
        <p:txBody>
          <a:bodyPr wrap="none" lIns="0" tIns="0" rIns="0" bIns="0" rtlCol="0" anchor="t"/>
          <a:lstStyle/>
          <a:p>
            <a:pPr algn="l" indent="0" marL="0">
              <a:lnSpc>
                <a:spcPts val="5100"/>
              </a:lnSpc>
              <a:buNone/>
            </a:pPr>
            <a:r>
              <a:rPr lang="en-US" sz="3950" dirty="0">
                <a:solidFill>
                  <a:srgbClr val="532418"/>
                </a:solidFill>
                <a:latin typeface="Marcellus" pitchFamily="34" charset="0"/>
                <a:ea typeface="Marcellus" pitchFamily="34" charset="-122"/>
                <a:cs typeface="Marcellus" pitchFamily="34" charset="-120"/>
              </a:rPr>
              <a:t>Towards Predictive, AI-Driven Protection</a:t>
            </a:r>
            <a:endParaRPr lang="en-US" sz="3950" dirty="0"/>
          </a:p>
        </p:txBody>
      </p:sp>
      <p:sp>
        <p:nvSpPr>
          <p:cNvPr id="4" name="Text 2"/>
          <p:cNvSpPr/>
          <p:nvPr/>
        </p:nvSpPr>
        <p:spPr>
          <a:xfrm>
            <a:off x="443389" y="1745337"/>
            <a:ext cx="2185511" cy="284083"/>
          </a:xfrm>
          <a:prstGeom prst="rect">
            <a:avLst/>
          </a:prstGeom>
          <a:noFill/>
          <a:ln/>
        </p:spPr>
        <p:txBody>
          <a:bodyPr wrap="none" lIns="0" tIns="0" rIns="0" bIns="0" rtlCol="0" anchor="t"/>
          <a:lstStyle/>
          <a:p>
            <a:pPr algn="l" indent="0" marL="0">
              <a:lnSpc>
                <a:spcPts val="2200"/>
              </a:lnSpc>
              <a:buNone/>
            </a:pPr>
            <a:r>
              <a:rPr lang="en-US" sz="1700" dirty="0">
                <a:solidFill>
                  <a:srgbClr val="532418"/>
                </a:solidFill>
                <a:latin typeface="Marcellus" pitchFamily="34" charset="0"/>
                <a:ea typeface="Marcellus" pitchFamily="34" charset="-122"/>
                <a:cs typeface="Marcellus" pitchFamily="34" charset="-120"/>
              </a:rPr>
              <a:t>Current Limitations</a:t>
            </a:r>
            <a:endParaRPr lang="en-US" sz="1700" dirty="0"/>
          </a:p>
        </p:txBody>
      </p:sp>
      <p:sp>
        <p:nvSpPr>
          <p:cNvPr id="5" name="Text 3"/>
          <p:cNvSpPr/>
          <p:nvPr/>
        </p:nvSpPr>
        <p:spPr>
          <a:xfrm>
            <a:off x="443389" y="2156103"/>
            <a:ext cx="5311973" cy="329327"/>
          </a:xfrm>
          <a:prstGeom prst="rect">
            <a:avLst/>
          </a:prstGeom>
          <a:noFill/>
          <a:ln/>
        </p:spPr>
        <p:txBody>
          <a:bodyPr wrap="square" lIns="0" tIns="0" rIns="0" bIns="0" rtlCol="0" anchor="t"/>
          <a:lstStyle/>
          <a:p>
            <a:pPr algn="l" marL="342900" indent="-342900">
              <a:lnSpc>
                <a:spcPts val="1250"/>
              </a:lnSpc>
              <a:buSzPct val="100000"/>
              <a:buChar char="•"/>
            </a:pPr>
            <a:r>
              <a:rPr lang="en-US" sz="950" dirty="0">
                <a:solidFill>
                  <a:srgbClr val="67534F"/>
                </a:solidFill>
                <a:latin typeface="Montserrat" pitchFamily="34" charset="0"/>
                <a:ea typeface="Montserrat" pitchFamily="34" charset="-122"/>
                <a:cs typeface="Montserrat" pitchFamily="34" charset="-120"/>
              </a:rPr>
              <a:t>System reliability is highly dependent on a stable internet connection for cloud functions.</a:t>
            </a:r>
            <a:endParaRPr lang="en-US" sz="950" dirty="0"/>
          </a:p>
        </p:txBody>
      </p:sp>
      <p:sp>
        <p:nvSpPr>
          <p:cNvPr id="6" name="Text 4"/>
          <p:cNvSpPr/>
          <p:nvPr/>
        </p:nvSpPr>
        <p:spPr>
          <a:xfrm>
            <a:off x="443389" y="2529721"/>
            <a:ext cx="5311973" cy="164663"/>
          </a:xfrm>
          <a:prstGeom prst="rect">
            <a:avLst/>
          </a:prstGeom>
          <a:noFill/>
          <a:ln/>
        </p:spPr>
        <p:txBody>
          <a:bodyPr wrap="none" lIns="0" tIns="0" rIns="0" bIns="0" rtlCol="0" anchor="t"/>
          <a:lstStyle/>
          <a:p>
            <a:pPr algn="l" marL="342900" indent="-342900">
              <a:lnSpc>
                <a:spcPts val="1250"/>
              </a:lnSpc>
              <a:buSzPct val="100000"/>
              <a:buChar char="•"/>
            </a:pPr>
            <a:r>
              <a:rPr lang="en-US" sz="950" dirty="0">
                <a:solidFill>
                  <a:srgbClr val="67534F"/>
                </a:solidFill>
                <a:latin typeface="Montserrat" pitchFamily="34" charset="0"/>
                <a:ea typeface="Montserrat" pitchFamily="34" charset="-122"/>
                <a:cs typeface="Montserrat" pitchFamily="34" charset="-120"/>
              </a:rPr>
              <a:t>High initial cost of acquiring and installing multiple IoT devices and cameras.</a:t>
            </a:r>
            <a:endParaRPr lang="en-US" sz="950" dirty="0"/>
          </a:p>
        </p:txBody>
      </p:sp>
      <p:sp>
        <p:nvSpPr>
          <p:cNvPr id="7" name="Text 5"/>
          <p:cNvSpPr/>
          <p:nvPr/>
        </p:nvSpPr>
        <p:spPr>
          <a:xfrm>
            <a:off x="443389" y="2738676"/>
            <a:ext cx="5311973" cy="329327"/>
          </a:xfrm>
          <a:prstGeom prst="rect">
            <a:avLst/>
          </a:prstGeom>
          <a:noFill/>
          <a:ln/>
        </p:spPr>
        <p:txBody>
          <a:bodyPr wrap="square" lIns="0" tIns="0" rIns="0" bIns="0" rtlCol="0" anchor="t"/>
          <a:lstStyle/>
          <a:p>
            <a:pPr algn="l" marL="342900" indent="-342900">
              <a:lnSpc>
                <a:spcPts val="1250"/>
              </a:lnSpc>
              <a:buSzPct val="100000"/>
              <a:buChar char="•"/>
            </a:pPr>
            <a:r>
              <a:rPr lang="en-US" sz="950" dirty="0">
                <a:solidFill>
                  <a:srgbClr val="67534F"/>
                </a:solidFill>
                <a:latin typeface="Montserrat" pitchFamily="34" charset="0"/>
                <a:ea typeface="Montserrat" pitchFamily="34" charset="-122"/>
                <a:cs typeface="Montserrat" pitchFamily="34" charset="-120"/>
              </a:rPr>
              <a:t>ML model accuracy must be continuously trained and fine-tuned for varying environmental conditions.</a:t>
            </a:r>
            <a:endParaRPr lang="en-US" sz="950" dirty="0"/>
          </a:p>
        </p:txBody>
      </p:sp>
      <p:pic>
        <p:nvPicPr>
          <p:cNvPr id="8" name="Image 0" descr="preencoded.png">    </p:cNvPr>
          <p:cNvPicPr>
            <a:picLocks noChangeAspect="1"/>
          </p:cNvPicPr>
          <p:nvPr/>
        </p:nvPicPr>
        <p:blipFill>
          <a:blip r:embed="rId1"/>
          <a:stretch>
            <a:fillRect/>
          </a:stretch>
        </p:blipFill>
        <p:spPr>
          <a:xfrm>
            <a:off x="443389" y="3210520"/>
            <a:ext cx="5311973" cy="5311973"/>
          </a:xfrm>
          <a:prstGeom prst="rect">
            <a:avLst/>
          </a:prstGeom>
        </p:spPr>
      </p:pic>
      <p:sp>
        <p:nvSpPr>
          <p:cNvPr id="9" name="Text 6"/>
          <p:cNvSpPr/>
          <p:nvPr/>
        </p:nvSpPr>
        <p:spPr>
          <a:xfrm>
            <a:off x="6072068" y="1745337"/>
            <a:ext cx="3933468" cy="284083"/>
          </a:xfrm>
          <a:prstGeom prst="rect">
            <a:avLst/>
          </a:prstGeom>
          <a:noFill/>
          <a:ln/>
        </p:spPr>
        <p:txBody>
          <a:bodyPr wrap="none" lIns="0" tIns="0" rIns="0" bIns="0" rtlCol="0" anchor="t"/>
          <a:lstStyle/>
          <a:p>
            <a:pPr algn="l" indent="0" marL="0">
              <a:lnSpc>
                <a:spcPts val="2200"/>
              </a:lnSpc>
              <a:buNone/>
            </a:pPr>
            <a:r>
              <a:rPr lang="en-US" sz="1700" dirty="0">
                <a:solidFill>
                  <a:srgbClr val="532418"/>
                </a:solidFill>
                <a:latin typeface="Marcellus" pitchFamily="34" charset="0"/>
                <a:ea typeface="Marcellus" pitchFamily="34" charset="-122"/>
                <a:cs typeface="Marcellus" pitchFamily="34" charset="-120"/>
              </a:rPr>
              <a:t>Future Scope: Next-Generation Security</a:t>
            </a:r>
            <a:endParaRPr lang="en-US" sz="1700" dirty="0"/>
          </a:p>
        </p:txBody>
      </p:sp>
      <p:sp>
        <p:nvSpPr>
          <p:cNvPr id="10" name="Shape 7"/>
          <p:cNvSpPr/>
          <p:nvPr/>
        </p:nvSpPr>
        <p:spPr>
          <a:xfrm>
            <a:off x="10125670" y="2171938"/>
            <a:ext cx="15240" cy="3766066"/>
          </a:xfrm>
          <a:prstGeom prst="roundRect">
            <a:avLst>
              <a:gd name="adj" fmla="val 349173"/>
            </a:avLst>
          </a:prstGeom>
          <a:solidFill>
            <a:srgbClr val="FFE0CC"/>
          </a:solidFill>
          <a:ln/>
        </p:spPr>
      </p:sp>
      <p:sp>
        <p:nvSpPr>
          <p:cNvPr id="11" name="Shape 8"/>
          <p:cNvSpPr/>
          <p:nvPr/>
        </p:nvSpPr>
        <p:spPr>
          <a:xfrm>
            <a:off x="6056828" y="2171938"/>
            <a:ext cx="4061222" cy="1141333"/>
          </a:xfrm>
          <a:prstGeom prst="roundRect">
            <a:avLst>
              <a:gd name="adj" fmla="val 4662"/>
            </a:avLst>
          </a:prstGeom>
          <a:solidFill>
            <a:srgbClr val="FFFFF4"/>
          </a:solidFill>
          <a:ln w="15240">
            <a:solidFill>
              <a:srgbClr val="FFE0CC"/>
            </a:solidFill>
            <a:prstDash val="solid"/>
          </a:ln>
        </p:spPr>
      </p:sp>
      <p:sp>
        <p:nvSpPr>
          <p:cNvPr id="12" name="Text 9"/>
          <p:cNvSpPr/>
          <p:nvPr/>
        </p:nvSpPr>
        <p:spPr>
          <a:xfrm>
            <a:off x="7705011" y="2313861"/>
            <a:ext cx="2286357" cy="236815"/>
          </a:xfrm>
          <a:prstGeom prst="rect">
            <a:avLst/>
          </a:prstGeom>
          <a:noFill/>
          <a:ln/>
        </p:spPr>
        <p:txBody>
          <a:bodyPr wrap="none" lIns="0" tIns="0" rIns="0" bIns="0" rtlCol="0" anchor="t"/>
          <a:lstStyle/>
          <a:p>
            <a:pPr algn="r" indent="0" marL="0">
              <a:lnSpc>
                <a:spcPts val="1850"/>
              </a:lnSpc>
              <a:buNone/>
            </a:pPr>
            <a:r>
              <a:rPr lang="en-US" sz="1400" dirty="0">
                <a:solidFill>
                  <a:srgbClr val="67534F"/>
                </a:solidFill>
                <a:latin typeface="Marcellus" pitchFamily="34" charset="0"/>
                <a:ea typeface="Marcellus" pitchFamily="34" charset="-122"/>
                <a:cs typeface="Marcellus" pitchFamily="34" charset="-120"/>
              </a:rPr>
              <a:t>AI-Based Predictive Security</a:t>
            </a:r>
            <a:endParaRPr lang="en-US" sz="1400" dirty="0"/>
          </a:p>
        </p:txBody>
      </p:sp>
      <p:sp>
        <p:nvSpPr>
          <p:cNvPr id="13" name="Text 10"/>
          <p:cNvSpPr/>
          <p:nvPr/>
        </p:nvSpPr>
        <p:spPr>
          <a:xfrm>
            <a:off x="6198751" y="2677358"/>
            <a:ext cx="3792617" cy="493990"/>
          </a:xfrm>
          <a:prstGeom prst="rect">
            <a:avLst/>
          </a:prstGeom>
          <a:noFill/>
          <a:ln/>
        </p:spPr>
        <p:txBody>
          <a:bodyPr wrap="square" lIns="0" tIns="0" rIns="0" bIns="0" rtlCol="0" anchor="t"/>
          <a:lstStyle/>
          <a:p>
            <a:pPr algn="r" indent="0" marL="0">
              <a:lnSpc>
                <a:spcPts val="1250"/>
              </a:lnSpc>
              <a:buNone/>
            </a:pPr>
            <a:r>
              <a:rPr lang="en-US" sz="950" dirty="0">
                <a:solidFill>
                  <a:srgbClr val="67534F"/>
                </a:solidFill>
                <a:latin typeface="Montserrat" pitchFamily="34" charset="0"/>
                <a:ea typeface="Montserrat" pitchFamily="34" charset="-122"/>
                <a:cs typeface="Montserrat" pitchFamily="34" charset="-120"/>
              </a:rPr>
              <a:t>Implementing advanced AI for analyzing behavioral patterns to predict and prevent security breaches before they occur.</a:t>
            </a:r>
            <a:endParaRPr lang="en-US" sz="950" dirty="0"/>
          </a:p>
        </p:txBody>
      </p:sp>
      <p:sp>
        <p:nvSpPr>
          <p:cNvPr id="14" name="Shape 11"/>
          <p:cNvSpPr/>
          <p:nvPr/>
        </p:nvSpPr>
        <p:spPr>
          <a:xfrm>
            <a:off x="10148530" y="3566636"/>
            <a:ext cx="4061222" cy="1141333"/>
          </a:xfrm>
          <a:prstGeom prst="rect">
            <a:avLst/>
          </a:prstGeom>
          <a:solidFill>
            <a:srgbClr val="FFFFF4"/>
          </a:solidFill>
          <a:ln w="15240">
            <a:solidFill>
              <a:srgbClr val="FFE0CC"/>
            </a:solidFill>
            <a:prstDash val="solid"/>
          </a:ln>
        </p:spPr>
      </p:sp>
      <p:sp>
        <p:nvSpPr>
          <p:cNvPr id="15" name="Text 12"/>
          <p:cNvSpPr/>
          <p:nvPr/>
        </p:nvSpPr>
        <p:spPr>
          <a:xfrm>
            <a:off x="10275213" y="3708559"/>
            <a:ext cx="2355056" cy="236815"/>
          </a:xfrm>
          <a:prstGeom prst="rect">
            <a:avLst/>
          </a:prstGeom>
          <a:noFill/>
          <a:ln/>
        </p:spPr>
        <p:txBody>
          <a:bodyPr wrap="none" lIns="0" tIns="0" rIns="0" bIns="0" rtlCol="0" anchor="t"/>
          <a:lstStyle/>
          <a:p>
            <a:pPr algn="l" indent="0" marL="0">
              <a:lnSpc>
                <a:spcPts val="1850"/>
              </a:lnSpc>
              <a:buNone/>
            </a:pPr>
            <a:r>
              <a:rPr lang="en-US" sz="1400" dirty="0">
                <a:solidFill>
                  <a:srgbClr val="67534F"/>
                </a:solidFill>
                <a:latin typeface="Marcellus" pitchFamily="34" charset="0"/>
                <a:ea typeface="Marcellus" pitchFamily="34" charset="-122"/>
                <a:cs typeface="Marcellus" pitchFamily="34" charset="-120"/>
              </a:rPr>
              <a:t>Edge Computing Integration</a:t>
            </a:r>
            <a:endParaRPr lang="en-US" sz="1400" dirty="0"/>
          </a:p>
        </p:txBody>
      </p:sp>
      <p:sp>
        <p:nvSpPr>
          <p:cNvPr id="16" name="Text 13"/>
          <p:cNvSpPr/>
          <p:nvPr/>
        </p:nvSpPr>
        <p:spPr>
          <a:xfrm>
            <a:off x="10275213" y="4072057"/>
            <a:ext cx="3792617" cy="493990"/>
          </a:xfrm>
          <a:prstGeom prst="rect">
            <a:avLst/>
          </a:prstGeom>
          <a:noFill/>
          <a:ln/>
        </p:spPr>
        <p:txBody>
          <a:bodyPr wrap="square" lIns="0" tIns="0" rIns="0" bIns="0" rtlCol="0" anchor="t"/>
          <a:lstStyle/>
          <a:p>
            <a:pPr algn="l" indent="0" marL="0">
              <a:lnSpc>
                <a:spcPts val="1250"/>
              </a:lnSpc>
              <a:buNone/>
            </a:pPr>
            <a:r>
              <a:rPr lang="en-US" sz="950" dirty="0">
                <a:solidFill>
                  <a:srgbClr val="67534F"/>
                </a:solidFill>
                <a:latin typeface="Montserrat" pitchFamily="34" charset="0"/>
                <a:ea typeface="Montserrat" pitchFamily="34" charset="-122"/>
                <a:cs typeface="Montserrat" pitchFamily="34" charset="-120"/>
              </a:rPr>
              <a:t>Shifting critical ML analysis to local processing nodes (RPi) to ensure faster response times and reliable offline operation.</a:t>
            </a:r>
            <a:endParaRPr lang="en-US" sz="950" dirty="0"/>
          </a:p>
        </p:txBody>
      </p:sp>
      <p:sp>
        <p:nvSpPr>
          <p:cNvPr id="17" name="Shape 14"/>
          <p:cNvSpPr/>
          <p:nvPr/>
        </p:nvSpPr>
        <p:spPr>
          <a:xfrm>
            <a:off x="6056828" y="4961334"/>
            <a:ext cx="4061222" cy="976670"/>
          </a:xfrm>
          <a:prstGeom prst="roundRect">
            <a:avLst>
              <a:gd name="adj" fmla="val 5449"/>
            </a:avLst>
          </a:prstGeom>
          <a:solidFill>
            <a:srgbClr val="FFFFF4"/>
          </a:solidFill>
          <a:ln w="15240">
            <a:solidFill>
              <a:srgbClr val="FFE0CC"/>
            </a:solidFill>
            <a:prstDash val="solid"/>
          </a:ln>
        </p:spPr>
      </p:sp>
      <p:sp>
        <p:nvSpPr>
          <p:cNvPr id="18" name="Text 15"/>
          <p:cNvSpPr/>
          <p:nvPr/>
        </p:nvSpPr>
        <p:spPr>
          <a:xfrm>
            <a:off x="7916942" y="5103257"/>
            <a:ext cx="2074426" cy="236815"/>
          </a:xfrm>
          <a:prstGeom prst="rect">
            <a:avLst/>
          </a:prstGeom>
          <a:noFill/>
          <a:ln/>
        </p:spPr>
        <p:txBody>
          <a:bodyPr wrap="none" lIns="0" tIns="0" rIns="0" bIns="0" rtlCol="0" anchor="t"/>
          <a:lstStyle/>
          <a:p>
            <a:pPr algn="r" indent="0" marL="0">
              <a:lnSpc>
                <a:spcPts val="1850"/>
              </a:lnSpc>
              <a:buNone/>
            </a:pPr>
            <a:r>
              <a:rPr lang="en-US" sz="1400" dirty="0">
                <a:solidFill>
                  <a:srgbClr val="67534F"/>
                </a:solidFill>
                <a:latin typeface="Marcellus" pitchFamily="34" charset="0"/>
                <a:ea typeface="Marcellus" pitchFamily="34" charset="-122"/>
                <a:cs typeface="Marcellus" pitchFamily="34" charset="-120"/>
              </a:rPr>
              <a:t>Autonomous Surveillance</a:t>
            </a:r>
            <a:endParaRPr lang="en-US" sz="1400" dirty="0"/>
          </a:p>
        </p:txBody>
      </p:sp>
      <p:sp>
        <p:nvSpPr>
          <p:cNvPr id="19" name="Text 16"/>
          <p:cNvSpPr/>
          <p:nvPr/>
        </p:nvSpPr>
        <p:spPr>
          <a:xfrm>
            <a:off x="6198751" y="5466755"/>
            <a:ext cx="3792617" cy="329327"/>
          </a:xfrm>
          <a:prstGeom prst="rect">
            <a:avLst/>
          </a:prstGeom>
          <a:noFill/>
          <a:ln/>
        </p:spPr>
        <p:txBody>
          <a:bodyPr wrap="square" lIns="0" tIns="0" rIns="0" bIns="0" rtlCol="0" anchor="t"/>
          <a:lstStyle/>
          <a:p>
            <a:pPr algn="r" indent="0" marL="0">
              <a:lnSpc>
                <a:spcPts val="1250"/>
              </a:lnSpc>
              <a:buNone/>
            </a:pPr>
            <a:r>
              <a:rPr lang="en-US" sz="950" dirty="0">
                <a:solidFill>
                  <a:srgbClr val="67534F"/>
                </a:solidFill>
                <a:latin typeface="Montserrat" pitchFamily="34" charset="0"/>
                <a:ea typeface="Montserrat" pitchFamily="34" charset="-122"/>
                <a:cs typeface="Montserrat" pitchFamily="34" charset="-120"/>
              </a:rPr>
              <a:t>Exploring the use of integrated drone or robot systems for dynamic, large-area home surveillance.</a:t>
            </a:r>
            <a:endParaRPr lang="en-US" sz="950" dirty="0"/>
          </a:p>
        </p:txBody>
      </p:sp>
      <p:sp>
        <p:nvSpPr>
          <p:cNvPr id="20" name="Text 17"/>
          <p:cNvSpPr/>
          <p:nvPr/>
        </p:nvSpPr>
        <p:spPr>
          <a:xfrm>
            <a:off x="6072068" y="6080522"/>
            <a:ext cx="8122444" cy="329327"/>
          </a:xfrm>
          <a:prstGeom prst="rect">
            <a:avLst/>
          </a:prstGeom>
          <a:noFill/>
          <a:ln/>
        </p:spPr>
        <p:txBody>
          <a:bodyPr wrap="square" lIns="0" tIns="0" rIns="0" bIns="0" rtlCol="0" anchor="t"/>
          <a:lstStyle/>
          <a:p>
            <a:pPr algn="l" indent="0" marL="0">
              <a:lnSpc>
                <a:spcPts val="1250"/>
              </a:lnSpc>
              <a:buNone/>
            </a:pPr>
            <a:r>
              <a:rPr lang="en-US" sz="950" dirty="0">
                <a:solidFill>
                  <a:srgbClr val="67534F"/>
                </a:solidFill>
                <a:latin typeface="Montserrat" pitchFamily="34" charset="0"/>
                <a:ea typeface="Montserrat" pitchFamily="34" charset="-122"/>
                <a:cs typeface="Montserrat" pitchFamily="34" charset="-120"/>
              </a:rPr>
              <a:t>The integration of IoT and ML provides a scalable, intelligent, and proactive security system essential for the modern smart home environment.</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2025-10-16T11:18:42Z</dcterms:created>
  <dcterms:modified xsi:type="dcterms:W3CDTF">2025-10-16T11:18:42Z</dcterms:modified>
</cp:coreProperties>
</file>