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8"/>
  </p:notesMasterIdLst>
  <p:sldIdLst>
    <p:sldId id="256" r:id="rId2"/>
    <p:sldId id="275" r:id="rId3"/>
    <p:sldId id="257" r:id="rId4"/>
    <p:sldId id="276" r:id="rId5"/>
    <p:sldId id="258" r:id="rId6"/>
    <p:sldId id="259" r:id="rId7"/>
    <p:sldId id="260" r:id="rId8"/>
    <p:sldId id="264" r:id="rId9"/>
    <p:sldId id="265" r:id="rId10"/>
    <p:sldId id="274" r:id="rId11"/>
    <p:sldId id="266" r:id="rId12"/>
    <p:sldId id="269" r:id="rId13"/>
    <p:sldId id="277" r:id="rId14"/>
    <p:sldId id="270" r:id="rId15"/>
    <p:sldId id="278" r:id="rId16"/>
    <p:sldId id="272" r:id="rId1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7D00"/>
    <a:srgbClr val="9E7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427" autoAdjust="0"/>
  </p:normalViewPr>
  <p:slideViewPr>
    <p:cSldViewPr>
      <p:cViewPr varScale="1">
        <p:scale>
          <a:sx n="65" d="100"/>
          <a:sy n="65" d="100"/>
        </p:scale>
        <p:origin x="153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42AFAA3-705C-4313-978D-68C74B7D598E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29BF0FDE-D088-42E5-AF83-573BD7492F80}">
      <dgm:prSet phldrT="[Text]"/>
      <dgm:spPr/>
      <dgm:t>
        <a:bodyPr/>
        <a:lstStyle/>
        <a:p>
          <a:r>
            <a:rPr lang="en-US" dirty="0"/>
            <a:t>Sensor data</a:t>
          </a:r>
          <a:endParaRPr lang="en-IN" dirty="0"/>
        </a:p>
      </dgm:t>
    </dgm:pt>
    <dgm:pt modelId="{BD7FC9C8-929A-47EB-97E9-687E615E3AC2}" type="parTrans" cxnId="{26C630A1-0318-4714-BF34-E582E257C8BA}">
      <dgm:prSet/>
      <dgm:spPr/>
      <dgm:t>
        <a:bodyPr/>
        <a:lstStyle/>
        <a:p>
          <a:endParaRPr lang="en-IN"/>
        </a:p>
      </dgm:t>
    </dgm:pt>
    <dgm:pt modelId="{072985D5-5437-4012-85C0-7D17D1B93C97}" type="sibTrans" cxnId="{26C630A1-0318-4714-BF34-E582E257C8BA}">
      <dgm:prSet/>
      <dgm:spPr/>
      <dgm:t>
        <a:bodyPr/>
        <a:lstStyle/>
        <a:p>
          <a:endParaRPr lang="en-IN"/>
        </a:p>
      </dgm:t>
    </dgm:pt>
    <dgm:pt modelId="{861450F3-E115-43A9-AE1F-EC9F84FC4A46}">
      <dgm:prSet phldrT="[Text]"/>
      <dgm:spPr/>
      <dgm:t>
        <a:bodyPr/>
        <a:lstStyle/>
        <a:p>
          <a:r>
            <a:rPr lang="en-US" dirty="0"/>
            <a:t>IOT gateway</a:t>
          </a:r>
          <a:endParaRPr lang="en-IN" dirty="0"/>
        </a:p>
      </dgm:t>
    </dgm:pt>
    <dgm:pt modelId="{3E5197AC-EE70-4BAF-87C4-B9E0BBF9EDEE}" type="parTrans" cxnId="{528A832B-BD52-47CC-B7CC-73627C1EEA14}">
      <dgm:prSet/>
      <dgm:spPr/>
      <dgm:t>
        <a:bodyPr/>
        <a:lstStyle/>
        <a:p>
          <a:endParaRPr lang="en-IN"/>
        </a:p>
      </dgm:t>
    </dgm:pt>
    <dgm:pt modelId="{D20023A6-6C5C-4FC3-A3F2-4E2DD97074E0}" type="sibTrans" cxnId="{528A832B-BD52-47CC-B7CC-73627C1EEA14}">
      <dgm:prSet/>
      <dgm:spPr/>
      <dgm:t>
        <a:bodyPr/>
        <a:lstStyle/>
        <a:p>
          <a:endParaRPr lang="en-IN"/>
        </a:p>
      </dgm:t>
    </dgm:pt>
    <dgm:pt modelId="{FCA88C6E-4D26-4D21-97C8-40C08D4966E4}">
      <dgm:prSet phldrT="[Text]"/>
      <dgm:spPr/>
      <dgm:t>
        <a:bodyPr/>
        <a:lstStyle/>
        <a:p>
          <a:r>
            <a:rPr lang="en-US" dirty="0"/>
            <a:t>Cloud/local database</a:t>
          </a:r>
          <a:endParaRPr lang="en-IN" dirty="0"/>
        </a:p>
      </dgm:t>
    </dgm:pt>
    <dgm:pt modelId="{EF451B5F-BDA4-4118-A1F2-607CFBC72605}" type="parTrans" cxnId="{0A155525-A47A-4936-AE4F-33765342C944}">
      <dgm:prSet/>
      <dgm:spPr/>
      <dgm:t>
        <a:bodyPr/>
        <a:lstStyle/>
        <a:p>
          <a:endParaRPr lang="en-IN"/>
        </a:p>
      </dgm:t>
    </dgm:pt>
    <dgm:pt modelId="{C4A761C2-ACF7-41FA-9A29-4534D12AEC55}" type="sibTrans" cxnId="{0A155525-A47A-4936-AE4F-33765342C944}">
      <dgm:prSet/>
      <dgm:spPr/>
      <dgm:t>
        <a:bodyPr/>
        <a:lstStyle/>
        <a:p>
          <a:endParaRPr lang="en-IN"/>
        </a:p>
      </dgm:t>
    </dgm:pt>
    <dgm:pt modelId="{EECE4691-D0DC-41D2-BFD8-9C0F121D0C48}">
      <dgm:prSet/>
      <dgm:spPr/>
      <dgm:t>
        <a:bodyPr/>
        <a:lstStyle/>
        <a:p>
          <a:r>
            <a:rPr lang="en-IN"/>
            <a:t>CSV Export </a:t>
          </a:r>
        </a:p>
      </dgm:t>
    </dgm:pt>
    <dgm:pt modelId="{BDA71B1A-A7F5-47EC-8068-36CDE370BD40}" type="parTrans" cxnId="{409090B6-C61B-46E1-A84C-D58E9E83CC52}">
      <dgm:prSet/>
      <dgm:spPr/>
      <dgm:t>
        <a:bodyPr/>
        <a:lstStyle/>
        <a:p>
          <a:endParaRPr lang="en-IN"/>
        </a:p>
      </dgm:t>
    </dgm:pt>
    <dgm:pt modelId="{6FA50A18-0109-4579-A101-C13109A424C4}" type="sibTrans" cxnId="{409090B6-C61B-46E1-A84C-D58E9E83CC52}">
      <dgm:prSet/>
      <dgm:spPr/>
      <dgm:t>
        <a:bodyPr/>
        <a:lstStyle/>
        <a:p>
          <a:endParaRPr lang="en-IN"/>
        </a:p>
      </dgm:t>
    </dgm:pt>
    <dgm:pt modelId="{90B97D96-64AC-4E4E-A6E9-F85151294B22}">
      <dgm:prSet/>
      <dgm:spPr/>
      <dgm:t>
        <a:bodyPr/>
        <a:lstStyle/>
        <a:p>
          <a:r>
            <a:rPr lang="en-IN" dirty="0"/>
            <a:t>Prediction output </a:t>
          </a:r>
        </a:p>
      </dgm:t>
    </dgm:pt>
    <dgm:pt modelId="{E1ED545C-1A56-4615-A926-C1371DC4188C}" type="parTrans" cxnId="{F4D97511-651B-4FC3-B75A-6175FF2514A7}">
      <dgm:prSet/>
      <dgm:spPr/>
      <dgm:t>
        <a:bodyPr/>
        <a:lstStyle/>
        <a:p>
          <a:endParaRPr lang="en-IN"/>
        </a:p>
      </dgm:t>
    </dgm:pt>
    <dgm:pt modelId="{6E8256C2-79B4-40B7-A0C2-35846AFFF44F}" type="sibTrans" cxnId="{F4D97511-651B-4FC3-B75A-6175FF2514A7}">
      <dgm:prSet/>
      <dgm:spPr/>
      <dgm:t>
        <a:bodyPr/>
        <a:lstStyle/>
        <a:p>
          <a:endParaRPr lang="en-IN"/>
        </a:p>
      </dgm:t>
    </dgm:pt>
    <dgm:pt modelId="{C73EE0D3-852B-404D-86C5-F8511175A231}" type="pres">
      <dgm:prSet presAssocID="{042AFAA3-705C-4313-978D-68C74B7D598E}" presName="Name0" presStyleCnt="0">
        <dgm:presLayoutVars>
          <dgm:dir/>
          <dgm:resizeHandles val="exact"/>
        </dgm:presLayoutVars>
      </dgm:prSet>
      <dgm:spPr/>
    </dgm:pt>
    <dgm:pt modelId="{CF42E370-1B68-49D6-A3D1-5362C42B04FB}" type="pres">
      <dgm:prSet presAssocID="{29BF0FDE-D088-42E5-AF83-573BD7492F80}" presName="node" presStyleLbl="node1" presStyleIdx="0" presStyleCnt="5">
        <dgm:presLayoutVars>
          <dgm:bulletEnabled val="1"/>
        </dgm:presLayoutVars>
      </dgm:prSet>
      <dgm:spPr/>
    </dgm:pt>
    <dgm:pt modelId="{5EFCB440-8CD4-4874-AD20-376ACE89CC53}" type="pres">
      <dgm:prSet presAssocID="{072985D5-5437-4012-85C0-7D17D1B93C97}" presName="sibTrans" presStyleLbl="sibTrans2D1" presStyleIdx="0" presStyleCnt="4"/>
      <dgm:spPr/>
    </dgm:pt>
    <dgm:pt modelId="{8C77A341-FFFF-40FC-8EDD-3ECD1A530FC5}" type="pres">
      <dgm:prSet presAssocID="{072985D5-5437-4012-85C0-7D17D1B93C97}" presName="connectorText" presStyleLbl="sibTrans2D1" presStyleIdx="0" presStyleCnt="4"/>
      <dgm:spPr/>
    </dgm:pt>
    <dgm:pt modelId="{0350F720-8933-4C18-99E3-485E3451E58F}" type="pres">
      <dgm:prSet presAssocID="{861450F3-E115-43A9-AE1F-EC9F84FC4A46}" presName="node" presStyleLbl="node1" presStyleIdx="1" presStyleCnt="5">
        <dgm:presLayoutVars>
          <dgm:bulletEnabled val="1"/>
        </dgm:presLayoutVars>
      </dgm:prSet>
      <dgm:spPr/>
    </dgm:pt>
    <dgm:pt modelId="{201083B6-F34A-4E9C-95B2-C637C56DA4D3}" type="pres">
      <dgm:prSet presAssocID="{D20023A6-6C5C-4FC3-A3F2-4E2DD97074E0}" presName="sibTrans" presStyleLbl="sibTrans2D1" presStyleIdx="1" presStyleCnt="4"/>
      <dgm:spPr/>
    </dgm:pt>
    <dgm:pt modelId="{5AFEC62D-D38B-4F0C-87A8-E37CD28CF01B}" type="pres">
      <dgm:prSet presAssocID="{D20023A6-6C5C-4FC3-A3F2-4E2DD97074E0}" presName="connectorText" presStyleLbl="sibTrans2D1" presStyleIdx="1" presStyleCnt="4"/>
      <dgm:spPr/>
    </dgm:pt>
    <dgm:pt modelId="{E8CEF7E9-F111-4382-92AD-84D61FB1CFFA}" type="pres">
      <dgm:prSet presAssocID="{FCA88C6E-4D26-4D21-97C8-40C08D4966E4}" presName="node" presStyleLbl="node1" presStyleIdx="2" presStyleCnt="5">
        <dgm:presLayoutVars>
          <dgm:bulletEnabled val="1"/>
        </dgm:presLayoutVars>
      </dgm:prSet>
      <dgm:spPr/>
    </dgm:pt>
    <dgm:pt modelId="{A6A60EF3-ED1A-42B7-9E7B-0B9343DFFD10}" type="pres">
      <dgm:prSet presAssocID="{C4A761C2-ACF7-41FA-9A29-4534D12AEC55}" presName="sibTrans" presStyleLbl="sibTrans2D1" presStyleIdx="2" presStyleCnt="4"/>
      <dgm:spPr/>
    </dgm:pt>
    <dgm:pt modelId="{BB6A774D-A561-4CE8-BD17-CA3CB0ABD923}" type="pres">
      <dgm:prSet presAssocID="{C4A761C2-ACF7-41FA-9A29-4534D12AEC55}" presName="connectorText" presStyleLbl="sibTrans2D1" presStyleIdx="2" presStyleCnt="4"/>
      <dgm:spPr/>
    </dgm:pt>
    <dgm:pt modelId="{2EAD7B5B-3790-4774-BD3F-C9CE3A29B74F}" type="pres">
      <dgm:prSet presAssocID="{EECE4691-D0DC-41D2-BFD8-9C0F121D0C48}" presName="node" presStyleLbl="node1" presStyleIdx="3" presStyleCnt="5">
        <dgm:presLayoutVars>
          <dgm:bulletEnabled val="1"/>
        </dgm:presLayoutVars>
      </dgm:prSet>
      <dgm:spPr/>
    </dgm:pt>
    <dgm:pt modelId="{03842823-2223-4F1D-9793-C5CB87CEDEFF}" type="pres">
      <dgm:prSet presAssocID="{6FA50A18-0109-4579-A101-C13109A424C4}" presName="sibTrans" presStyleLbl="sibTrans2D1" presStyleIdx="3" presStyleCnt="4"/>
      <dgm:spPr/>
    </dgm:pt>
    <dgm:pt modelId="{E7E22949-6D8C-4216-943D-A95213324594}" type="pres">
      <dgm:prSet presAssocID="{6FA50A18-0109-4579-A101-C13109A424C4}" presName="connectorText" presStyleLbl="sibTrans2D1" presStyleIdx="3" presStyleCnt="4"/>
      <dgm:spPr/>
    </dgm:pt>
    <dgm:pt modelId="{79368956-8A24-4B87-ABFE-9FC15B7465C3}" type="pres">
      <dgm:prSet presAssocID="{90B97D96-64AC-4E4E-A6E9-F85151294B22}" presName="node" presStyleLbl="node1" presStyleIdx="4" presStyleCnt="5">
        <dgm:presLayoutVars>
          <dgm:bulletEnabled val="1"/>
        </dgm:presLayoutVars>
      </dgm:prSet>
      <dgm:spPr/>
    </dgm:pt>
  </dgm:ptLst>
  <dgm:cxnLst>
    <dgm:cxn modelId="{6FD9F200-D1F4-472B-A15C-829753B56E8C}" type="presOf" srcId="{90B97D96-64AC-4E4E-A6E9-F85151294B22}" destId="{79368956-8A24-4B87-ABFE-9FC15B7465C3}" srcOrd="0" destOrd="0" presId="urn:microsoft.com/office/officeart/2005/8/layout/process1"/>
    <dgm:cxn modelId="{F4D97511-651B-4FC3-B75A-6175FF2514A7}" srcId="{042AFAA3-705C-4313-978D-68C74B7D598E}" destId="{90B97D96-64AC-4E4E-A6E9-F85151294B22}" srcOrd="4" destOrd="0" parTransId="{E1ED545C-1A56-4615-A926-C1371DC4188C}" sibTransId="{6E8256C2-79B4-40B7-A0C2-35846AFFF44F}"/>
    <dgm:cxn modelId="{BD88141C-18BF-4361-B4D4-4B358264555E}" type="presOf" srcId="{C4A761C2-ACF7-41FA-9A29-4534D12AEC55}" destId="{BB6A774D-A561-4CE8-BD17-CA3CB0ABD923}" srcOrd="1" destOrd="0" presId="urn:microsoft.com/office/officeart/2005/8/layout/process1"/>
    <dgm:cxn modelId="{6B13E61C-D505-4DF3-BEF5-60581556CFB8}" type="presOf" srcId="{861450F3-E115-43A9-AE1F-EC9F84FC4A46}" destId="{0350F720-8933-4C18-99E3-485E3451E58F}" srcOrd="0" destOrd="0" presId="urn:microsoft.com/office/officeart/2005/8/layout/process1"/>
    <dgm:cxn modelId="{BF08A022-1EE8-460F-BD1E-7FC60A1FE9F0}" type="presOf" srcId="{D20023A6-6C5C-4FC3-A3F2-4E2DD97074E0}" destId="{5AFEC62D-D38B-4F0C-87A8-E37CD28CF01B}" srcOrd="1" destOrd="0" presId="urn:microsoft.com/office/officeart/2005/8/layout/process1"/>
    <dgm:cxn modelId="{0A155525-A47A-4936-AE4F-33765342C944}" srcId="{042AFAA3-705C-4313-978D-68C74B7D598E}" destId="{FCA88C6E-4D26-4D21-97C8-40C08D4966E4}" srcOrd="2" destOrd="0" parTransId="{EF451B5F-BDA4-4118-A1F2-607CFBC72605}" sibTransId="{C4A761C2-ACF7-41FA-9A29-4534D12AEC55}"/>
    <dgm:cxn modelId="{AFF05026-80A8-4E91-B8C9-B5ADC5C7B66C}" type="presOf" srcId="{6FA50A18-0109-4579-A101-C13109A424C4}" destId="{03842823-2223-4F1D-9793-C5CB87CEDEFF}" srcOrd="0" destOrd="0" presId="urn:microsoft.com/office/officeart/2005/8/layout/process1"/>
    <dgm:cxn modelId="{EAD1A629-DE55-491E-B0D6-0A38361DFFAB}" type="presOf" srcId="{EECE4691-D0DC-41D2-BFD8-9C0F121D0C48}" destId="{2EAD7B5B-3790-4774-BD3F-C9CE3A29B74F}" srcOrd="0" destOrd="0" presId="urn:microsoft.com/office/officeart/2005/8/layout/process1"/>
    <dgm:cxn modelId="{528A832B-BD52-47CC-B7CC-73627C1EEA14}" srcId="{042AFAA3-705C-4313-978D-68C74B7D598E}" destId="{861450F3-E115-43A9-AE1F-EC9F84FC4A46}" srcOrd="1" destOrd="0" parTransId="{3E5197AC-EE70-4BAF-87C4-B9E0BBF9EDEE}" sibTransId="{D20023A6-6C5C-4FC3-A3F2-4E2DD97074E0}"/>
    <dgm:cxn modelId="{D1C6A42B-B5B9-4EC6-998C-1A756A3931E0}" type="presOf" srcId="{29BF0FDE-D088-42E5-AF83-573BD7492F80}" destId="{CF42E370-1B68-49D6-A3D1-5362C42B04FB}" srcOrd="0" destOrd="0" presId="urn:microsoft.com/office/officeart/2005/8/layout/process1"/>
    <dgm:cxn modelId="{67926737-CBA2-43DD-B2BD-8FF302A3CEA6}" type="presOf" srcId="{072985D5-5437-4012-85C0-7D17D1B93C97}" destId="{8C77A341-FFFF-40FC-8EDD-3ECD1A530FC5}" srcOrd="1" destOrd="0" presId="urn:microsoft.com/office/officeart/2005/8/layout/process1"/>
    <dgm:cxn modelId="{30D28964-EA2D-4B78-8885-4778D0B6799B}" type="presOf" srcId="{FCA88C6E-4D26-4D21-97C8-40C08D4966E4}" destId="{E8CEF7E9-F111-4382-92AD-84D61FB1CFFA}" srcOrd="0" destOrd="0" presId="urn:microsoft.com/office/officeart/2005/8/layout/process1"/>
    <dgm:cxn modelId="{22F52868-835D-4AF6-B8B8-5B886E6A9E60}" type="presOf" srcId="{6FA50A18-0109-4579-A101-C13109A424C4}" destId="{E7E22949-6D8C-4216-943D-A95213324594}" srcOrd="1" destOrd="0" presId="urn:microsoft.com/office/officeart/2005/8/layout/process1"/>
    <dgm:cxn modelId="{AD22989F-732C-40C7-8961-8ED9083B97A6}" type="presOf" srcId="{042AFAA3-705C-4313-978D-68C74B7D598E}" destId="{C73EE0D3-852B-404D-86C5-F8511175A231}" srcOrd="0" destOrd="0" presId="urn:microsoft.com/office/officeart/2005/8/layout/process1"/>
    <dgm:cxn modelId="{26C630A1-0318-4714-BF34-E582E257C8BA}" srcId="{042AFAA3-705C-4313-978D-68C74B7D598E}" destId="{29BF0FDE-D088-42E5-AF83-573BD7492F80}" srcOrd="0" destOrd="0" parTransId="{BD7FC9C8-929A-47EB-97E9-687E615E3AC2}" sibTransId="{072985D5-5437-4012-85C0-7D17D1B93C97}"/>
    <dgm:cxn modelId="{BC9B5CB0-C33E-4C2A-9DFD-6CCEF052AE29}" type="presOf" srcId="{072985D5-5437-4012-85C0-7D17D1B93C97}" destId="{5EFCB440-8CD4-4874-AD20-376ACE89CC53}" srcOrd="0" destOrd="0" presId="urn:microsoft.com/office/officeart/2005/8/layout/process1"/>
    <dgm:cxn modelId="{409090B6-C61B-46E1-A84C-D58E9E83CC52}" srcId="{042AFAA3-705C-4313-978D-68C74B7D598E}" destId="{EECE4691-D0DC-41D2-BFD8-9C0F121D0C48}" srcOrd="3" destOrd="0" parTransId="{BDA71B1A-A7F5-47EC-8068-36CDE370BD40}" sibTransId="{6FA50A18-0109-4579-A101-C13109A424C4}"/>
    <dgm:cxn modelId="{CD6D51D9-D7F5-4916-9BED-B257E056836C}" type="presOf" srcId="{D20023A6-6C5C-4FC3-A3F2-4E2DD97074E0}" destId="{201083B6-F34A-4E9C-95B2-C637C56DA4D3}" srcOrd="0" destOrd="0" presId="urn:microsoft.com/office/officeart/2005/8/layout/process1"/>
    <dgm:cxn modelId="{8C8916DE-808C-467F-8396-6D51A9E5C22F}" type="presOf" srcId="{C4A761C2-ACF7-41FA-9A29-4534D12AEC55}" destId="{A6A60EF3-ED1A-42B7-9E7B-0B9343DFFD10}" srcOrd="0" destOrd="0" presId="urn:microsoft.com/office/officeart/2005/8/layout/process1"/>
    <dgm:cxn modelId="{9B6C3013-3399-471D-997E-60E97D3B772A}" type="presParOf" srcId="{C73EE0D3-852B-404D-86C5-F8511175A231}" destId="{CF42E370-1B68-49D6-A3D1-5362C42B04FB}" srcOrd="0" destOrd="0" presId="urn:microsoft.com/office/officeart/2005/8/layout/process1"/>
    <dgm:cxn modelId="{40107B1E-D4F1-4CD8-B70D-9FBFE1B1E046}" type="presParOf" srcId="{C73EE0D3-852B-404D-86C5-F8511175A231}" destId="{5EFCB440-8CD4-4874-AD20-376ACE89CC53}" srcOrd="1" destOrd="0" presId="urn:microsoft.com/office/officeart/2005/8/layout/process1"/>
    <dgm:cxn modelId="{3EBAA04D-D7BC-4314-B943-A9739526B853}" type="presParOf" srcId="{5EFCB440-8CD4-4874-AD20-376ACE89CC53}" destId="{8C77A341-FFFF-40FC-8EDD-3ECD1A530FC5}" srcOrd="0" destOrd="0" presId="urn:microsoft.com/office/officeart/2005/8/layout/process1"/>
    <dgm:cxn modelId="{F510CB60-75DA-4B20-B784-153CFF64218D}" type="presParOf" srcId="{C73EE0D3-852B-404D-86C5-F8511175A231}" destId="{0350F720-8933-4C18-99E3-485E3451E58F}" srcOrd="2" destOrd="0" presId="urn:microsoft.com/office/officeart/2005/8/layout/process1"/>
    <dgm:cxn modelId="{288BC59B-068F-422E-96AD-20E3741B38C3}" type="presParOf" srcId="{C73EE0D3-852B-404D-86C5-F8511175A231}" destId="{201083B6-F34A-4E9C-95B2-C637C56DA4D3}" srcOrd="3" destOrd="0" presId="urn:microsoft.com/office/officeart/2005/8/layout/process1"/>
    <dgm:cxn modelId="{6D3F209C-B910-40FC-9B53-095F62E568D5}" type="presParOf" srcId="{201083B6-F34A-4E9C-95B2-C637C56DA4D3}" destId="{5AFEC62D-D38B-4F0C-87A8-E37CD28CF01B}" srcOrd="0" destOrd="0" presId="urn:microsoft.com/office/officeart/2005/8/layout/process1"/>
    <dgm:cxn modelId="{9C49804F-7D0D-4848-8DF0-C3BA56EDA713}" type="presParOf" srcId="{C73EE0D3-852B-404D-86C5-F8511175A231}" destId="{E8CEF7E9-F111-4382-92AD-84D61FB1CFFA}" srcOrd="4" destOrd="0" presId="urn:microsoft.com/office/officeart/2005/8/layout/process1"/>
    <dgm:cxn modelId="{846BEE40-0F77-4B41-8FA4-F54C2E4F9B99}" type="presParOf" srcId="{C73EE0D3-852B-404D-86C5-F8511175A231}" destId="{A6A60EF3-ED1A-42B7-9E7B-0B9343DFFD10}" srcOrd="5" destOrd="0" presId="urn:microsoft.com/office/officeart/2005/8/layout/process1"/>
    <dgm:cxn modelId="{2BE876B8-75AA-4921-9DB7-B60B4F2C9FAD}" type="presParOf" srcId="{A6A60EF3-ED1A-42B7-9E7B-0B9343DFFD10}" destId="{BB6A774D-A561-4CE8-BD17-CA3CB0ABD923}" srcOrd="0" destOrd="0" presId="urn:microsoft.com/office/officeart/2005/8/layout/process1"/>
    <dgm:cxn modelId="{E5899AB4-21E4-4328-B29B-1F4B02C2ED24}" type="presParOf" srcId="{C73EE0D3-852B-404D-86C5-F8511175A231}" destId="{2EAD7B5B-3790-4774-BD3F-C9CE3A29B74F}" srcOrd="6" destOrd="0" presId="urn:microsoft.com/office/officeart/2005/8/layout/process1"/>
    <dgm:cxn modelId="{28E08231-14B2-4FAF-ABE2-A60722A8BAA3}" type="presParOf" srcId="{C73EE0D3-852B-404D-86C5-F8511175A231}" destId="{03842823-2223-4F1D-9793-C5CB87CEDEFF}" srcOrd="7" destOrd="0" presId="urn:microsoft.com/office/officeart/2005/8/layout/process1"/>
    <dgm:cxn modelId="{10EF8860-1AB0-4DC6-9885-E16824D8C4B3}" type="presParOf" srcId="{03842823-2223-4F1D-9793-C5CB87CEDEFF}" destId="{E7E22949-6D8C-4216-943D-A95213324594}" srcOrd="0" destOrd="0" presId="urn:microsoft.com/office/officeart/2005/8/layout/process1"/>
    <dgm:cxn modelId="{C836452D-0635-4790-B314-041CB8FA8927}" type="presParOf" srcId="{C73EE0D3-852B-404D-86C5-F8511175A231}" destId="{79368956-8A24-4B87-ABFE-9FC15B7465C3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42E370-1B68-49D6-A3D1-5362C42B04FB}">
      <dsp:nvSpPr>
        <dsp:cNvPr id="0" name=""/>
        <dsp:cNvSpPr/>
      </dsp:nvSpPr>
      <dsp:spPr>
        <a:xfrm>
          <a:off x="4018" y="1889274"/>
          <a:ext cx="1245691" cy="7474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Sensor data</a:t>
          </a:r>
          <a:endParaRPr lang="en-IN" sz="1800" kern="1200" dirty="0"/>
        </a:p>
      </dsp:txBody>
      <dsp:txXfrm>
        <a:off x="25909" y="1911165"/>
        <a:ext cx="1201909" cy="703632"/>
      </dsp:txXfrm>
    </dsp:sp>
    <dsp:sp modelId="{5EFCB440-8CD4-4874-AD20-376ACE89CC53}">
      <dsp:nvSpPr>
        <dsp:cNvPr id="0" name=""/>
        <dsp:cNvSpPr/>
      </dsp:nvSpPr>
      <dsp:spPr>
        <a:xfrm>
          <a:off x="1374278" y="2108515"/>
          <a:ext cx="264086" cy="3089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1300" kern="1200"/>
        </a:p>
      </dsp:txBody>
      <dsp:txXfrm>
        <a:off x="1374278" y="2170301"/>
        <a:ext cx="184860" cy="185359"/>
      </dsp:txXfrm>
    </dsp:sp>
    <dsp:sp modelId="{0350F720-8933-4C18-99E3-485E3451E58F}">
      <dsp:nvSpPr>
        <dsp:cNvPr id="0" name=""/>
        <dsp:cNvSpPr/>
      </dsp:nvSpPr>
      <dsp:spPr>
        <a:xfrm>
          <a:off x="1747986" y="1889274"/>
          <a:ext cx="1245691" cy="7474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IOT gateway</a:t>
          </a:r>
          <a:endParaRPr lang="en-IN" sz="1800" kern="1200" dirty="0"/>
        </a:p>
      </dsp:txBody>
      <dsp:txXfrm>
        <a:off x="1769877" y="1911165"/>
        <a:ext cx="1201909" cy="703632"/>
      </dsp:txXfrm>
    </dsp:sp>
    <dsp:sp modelId="{201083B6-F34A-4E9C-95B2-C637C56DA4D3}">
      <dsp:nvSpPr>
        <dsp:cNvPr id="0" name=""/>
        <dsp:cNvSpPr/>
      </dsp:nvSpPr>
      <dsp:spPr>
        <a:xfrm>
          <a:off x="3118246" y="2108515"/>
          <a:ext cx="264086" cy="3089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1300" kern="1200"/>
        </a:p>
      </dsp:txBody>
      <dsp:txXfrm>
        <a:off x="3118246" y="2170301"/>
        <a:ext cx="184860" cy="185359"/>
      </dsp:txXfrm>
    </dsp:sp>
    <dsp:sp modelId="{E8CEF7E9-F111-4382-92AD-84D61FB1CFFA}">
      <dsp:nvSpPr>
        <dsp:cNvPr id="0" name=""/>
        <dsp:cNvSpPr/>
      </dsp:nvSpPr>
      <dsp:spPr>
        <a:xfrm>
          <a:off x="3491954" y="1889274"/>
          <a:ext cx="1245691" cy="7474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Cloud/local database</a:t>
          </a:r>
          <a:endParaRPr lang="en-IN" sz="1800" kern="1200" dirty="0"/>
        </a:p>
      </dsp:txBody>
      <dsp:txXfrm>
        <a:off x="3513845" y="1911165"/>
        <a:ext cx="1201909" cy="703632"/>
      </dsp:txXfrm>
    </dsp:sp>
    <dsp:sp modelId="{A6A60EF3-ED1A-42B7-9E7B-0B9343DFFD10}">
      <dsp:nvSpPr>
        <dsp:cNvPr id="0" name=""/>
        <dsp:cNvSpPr/>
      </dsp:nvSpPr>
      <dsp:spPr>
        <a:xfrm>
          <a:off x="4862214" y="2108515"/>
          <a:ext cx="264086" cy="3089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1300" kern="1200"/>
        </a:p>
      </dsp:txBody>
      <dsp:txXfrm>
        <a:off x="4862214" y="2170301"/>
        <a:ext cx="184860" cy="185359"/>
      </dsp:txXfrm>
    </dsp:sp>
    <dsp:sp modelId="{2EAD7B5B-3790-4774-BD3F-C9CE3A29B74F}">
      <dsp:nvSpPr>
        <dsp:cNvPr id="0" name=""/>
        <dsp:cNvSpPr/>
      </dsp:nvSpPr>
      <dsp:spPr>
        <a:xfrm>
          <a:off x="5235922" y="1889274"/>
          <a:ext cx="1245691" cy="7474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/>
            <a:t>CSV Export </a:t>
          </a:r>
        </a:p>
      </dsp:txBody>
      <dsp:txXfrm>
        <a:off x="5257813" y="1911165"/>
        <a:ext cx="1201909" cy="703632"/>
      </dsp:txXfrm>
    </dsp:sp>
    <dsp:sp modelId="{03842823-2223-4F1D-9793-C5CB87CEDEFF}">
      <dsp:nvSpPr>
        <dsp:cNvPr id="0" name=""/>
        <dsp:cNvSpPr/>
      </dsp:nvSpPr>
      <dsp:spPr>
        <a:xfrm>
          <a:off x="6606182" y="2108515"/>
          <a:ext cx="264086" cy="3089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1300" kern="1200"/>
        </a:p>
      </dsp:txBody>
      <dsp:txXfrm>
        <a:off x="6606182" y="2170301"/>
        <a:ext cx="184860" cy="185359"/>
      </dsp:txXfrm>
    </dsp:sp>
    <dsp:sp modelId="{79368956-8A24-4B87-ABFE-9FC15B7465C3}">
      <dsp:nvSpPr>
        <dsp:cNvPr id="0" name=""/>
        <dsp:cNvSpPr/>
      </dsp:nvSpPr>
      <dsp:spPr>
        <a:xfrm>
          <a:off x="6979890" y="1889274"/>
          <a:ext cx="1245691" cy="7474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 dirty="0"/>
            <a:t>Prediction output </a:t>
          </a:r>
        </a:p>
      </dsp:txBody>
      <dsp:txXfrm>
        <a:off x="7001781" y="1911165"/>
        <a:ext cx="1201909" cy="7036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576AC7-15AE-4AC9-A823-4CE1D6F49359}" type="datetimeFigureOut">
              <a:rPr lang="en-IN" smtClean="0"/>
              <a:pPr/>
              <a:t>16-10-2025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9789F1-D8DA-46EF-9568-29DB9247F43F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649826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086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286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933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790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10/16/2025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811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10/16/2025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1198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10/16/2025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91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88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035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37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8572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69514"/>
          </a:xfrm>
          <a:prstGeom prst="rect">
            <a:avLst/>
          </a:prstGeom>
        </p:spPr>
        <p:txBody>
          <a:bodyPr anchor="ctr"/>
          <a:lstStyle>
            <a:lvl1pPr>
              <a:defRPr b="1" baseline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 Click to add title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467544" y="2276872"/>
            <a:ext cx="8229600" cy="3600400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2" y="0"/>
            <a:ext cx="7524328" cy="1069514"/>
          </a:xfrm>
          <a:prstGeom prst="rect">
            <a:avLst/>
          </a:prstGeom>
        </p:spPr>
        <p:txBody>
          <a:bodyPr anchor="ctr"/>
          <a:lstStyle>
            <a:lvl1pPr>
              <a:defRPr b="1" baseline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123728" y="1268760"/>
            <a:ext cx="6563072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2134072" y="1844824"/>
            <a:ext cx="6563072" cy="4147865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268185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DCCD61-643D-44A5-A450-3A42A50CBC1E}" type="datetimeFigureOut">
              <a:rPr lang="en-US" smtClean="0"/>
              <a:pPr/>
              <a:t>10/16/2025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357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4" r:id="rId12"/>
    <p:sldLayoutId id="2147483660" r:id="rId13"/>
    <p:sldLayoutId id="2147483703" r:id="rId14"/>
    <p:sldLayoutId id="2147483705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rmAutofit/>
          </a:bodyPr>
          <a:lstStyle/>
          <a:p>
            <a:r>
              <a:rPr lang="en-US" dirty="0"/>
              <a:t>Wearable IoT Health Monitoring System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3993307"/>
          </a:xfrm>
        </p:spPr>
        <p:txBody>
          <a:bodyPr/>
          <a:lstStyle/>
          <a:p>
            <a:pPr marL="0" indent="0">
              <a:buNone/>
            </a:pPr>
            <a:br>
              <a:rPr lang="en-US" dirty="0"/>
            </a:br>
            <a:r>
              <a:rPr lang="en-US" dirty="0"/>
              <a:t>Developed by:</a:t>
            </a:r>
          </a:p>
          <a:p>
            <a:pPr marL="0" indent="0">
              <a:buNone/>
            </a:pPr>
            <a:br>
              <a:rPr lang="en-US" dirty="0"/>
            </a:br>
            <a:r>
              <a:rPr lang="en-US" dirty="0"/>
              <a:t>Guide: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5C9645-35A2-49F5-ABFB-F340861D0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b="1" dirty="0"/>
              <a:t>Abstract / Overview</a:t>
            </a:r>
            <a:br>
              <a:rPr lang="en-IN" b="1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F468D4-18A0-4AD0-AC17-3A7C9C6EE6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Growing need for </a:t>
            </a:r>
            <a:r>
              <a:rPr lang="en-IN" b="1" dirty="0"/>
              <a:t>real-time health monitoring</a:t>
            </a:r>
            <a:endParaRPr lang="en-IN" dirty="0"/>
          </a:p>
          <a:p>
            <a:r>
              <a:rPr lang="en-IN" dirty="0"/>
              <a:t>IoT wearables collect physiological data: heart rate, </a:t>
            </a:r>
            <a:r>
              <a:rPr lang="en-IN" dirty="0" err="1"/>
              <a:t>SpO</a:t>
            </a:r>
            <a:r>
              <a:rPr lang="en-IN" dirty="0"/>
              <a:t>₂, body temperature, ECG, etc.</a:t>
            </a:r>
          </a:p>
          <a:p>
            <a:r>
              <a:rPr lang="en-IN" dirty="0"/>
              <a:t>System sends data to cloud/mobile app for analysis</a:t>
            </a:r>
          </a:p>
          <a:p>
            <a:r>
              <a:rPr lang="en-IN" dirty="0"/>
              <a:t>Benefits: early disease detection, remote monitoring, personalized healthcare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508321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Problem &amp; Motivation</a:t>
            </a:r>
            <a:r>
              <a:rPr lang="en-IN" dirty="0"/>
              <a:t> </a:t>
            </a:r>
            <a:endParaRPr dirty="0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99BEBAF-90C8-48D9-87B4-356C4CF7775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7200" y="1447136"/>
            <a:ext cx="7355160" cy="4832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Title: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The Problem: Data Overload and Reactive Care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 Challenge:</a:t>
            </a:r>
            <a:endParaRPr kumimoji="0" lang="en-US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Healthcare is 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reactive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(treating illness); we aim for 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proactive prediction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Wearables collect 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vast raw data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(e.g., thousands of HR readings) that lacks 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context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 Consequence: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Users experience 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data fatigue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and don't make effective changes.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Our Solution:</a:t>
            </a:r>
            <a:endParaRPr kumimoji="0" lang="en-US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Use 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Machine Learning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to establish a 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personalized baseline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for each user.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Translate complex data patterns into 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actionable, timely insights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18AB6-4819-45B9-8E44-077B2CF0A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Problem Statement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5EB7F7F5-84C2-40C0-812B-6AC1D5CD604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7200" y="1878025"/>
            <a:ext cx="8686800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Traditional monitoring is </a:t>
            </a:r>
            <a:r>
              <a:rPr kumimoji="0" lang="en-US" altLang="en-US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manual,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intermittent, and non-scalable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Lack of </a:t>
            </a:r>
            <a:r>
              <a:rPr kumimoji="0" lang="en-US" altLang="en-US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real-time alerts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Data is often </a:t>
            </a:r>
            <a:r>
              <a:rPr kumimoji="0" lang="en-US" altLang="en-US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not digitally recorded or analyzed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Solution: </a:t>
            </a:r>
            <a:r>
              <a:rPr kumimoji="0" lang="en-US" altLang="en-US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Wearable IoT devices + Cloud Analytics +ML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72466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Project Objectives</a:t>
            </a:r>
            <a:r>
              <a:rPr lang="en-IN" dirty="0"/>
              <a:t> </a:t>
            </a:r>
            <a:endParaRPr b="1" dirty="0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595A5DFE-9838-4C66-AB00-0C71B00D9D65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7200" y="2293036"/>
            <a:ext cx="8229600" cy="3108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Design a </a:t>
            </a: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wearable health monitoring device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Measure vital signs in real-time: HR,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SpO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₂, temperature, BP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Transmit data wirelessly via </a:t>
            </a: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Bluetooth/Wi-Fi/</a:t>
            </a:r>
            <a:r>
              <a:rPr kumimoji="0" lang="en-US" altLang="en-US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LoRa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Analyze data in </a:t>
            </a: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mobile app or cloud dashboard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Generate </a:t>
            </a: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alerts for abnormal health conditions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System Architecture </a:t>
            </a:r>
            <a:endParaRPr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5F3AA223-E8F7-4039-8378-4E3F194CDB0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7201" y="1796010"/>
            <a:ext cx="8579296" cy="415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Data Flow - Layer 1 (Perception):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Wearable Sensors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(PPG, Accelerometer) acquire raw data.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Data Flow - Layer 2 (Network):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Smartphone Gateway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uses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BLE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to receive data, then transmits it to the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Cloud Database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Data Flow - Layer 3 (Intelligence):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Cloud data feeds the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ML Processing Unit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which runs the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Trained ML Models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Data Flow - Layer 4 (Output):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Recommendation Engine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pushes personalized advice to the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Mobile Application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Hardware Components</a:t>
            </a:r>
            <a:endParaRPr dirty="0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34110A81-0AED-45CA-9749-289C900A0B6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0794798"/>
              </p:ext>
            </p:extLst>
          </p:nvPr>
        </p:nvGraphicFramePr>
        <p:xfrm>
          <a:off x="827584" y="1916832"/>
          <a:ext cx="6912768" cy="4672414"/>
        </p:xfrm>
        <a:graphic>
          <a:graphicData uri="http://schemas.openxmlformats.org/drawingml/2006/table">
            <a:tbl>
              <a:tblPr/>
              <a:tblGrid>
                <a:gridCol w="3456384">
                  <a:extLst>
                    <a:ext uri="{9D8B030D-6E8A-4147-A177-3AD203B41FA5}">
                      <a16:colId xmlns:a16="http://schemas.microsoft.com/office/drawing/2014/main" val="294432960"/>
                    </a:ext>
                  </a:extLst>
                </a:gridCol>
                <a:gridCol w="3456384">
                  <a:extLst>
                    <a:ext uri="{9D8B030D-6E8A-4147-A177-3AD203B41FA5}">
                      <a16:colId xmlns:a16="http://schemas.microsoft.com/office/drawing/2014/main" val="3790170346"/>
                    </a:ext>
                  </a:extLst>
                </a:gridCol>
              </a:tblGrid>
              <a:tr h="531059">
                <a:tc>
                  <a:txBody>
                    <a:bodyPr/>
                    <a:lstStyle/>
                    <a:p>
                      <a:r>
                        <a:rPr lang="en-IN" sz="2400"/>
                        <a:t>Component</a:t>
                      </a:r>
                    </a:p>
                  </a:txBody>
                  <a:tcPr marL="11509" marR="11509" marT="5755" marB="57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400"/>
                        <a:t>Function</a:t>
                      </a:r>
                    </a:p>
                  </a:txBody>
                  <a:tcPr marL="11509" marR="11509" marT="5755" marB="57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8339923"/>
                  </a:ext>
                </a:extLst>
              </a:tr>
              <a:tr h="531059">
                <a:tc>
                  <a:txBody>
                    <a:bodyPr/>
                    <a:lstStyle/>
                    <a:p>
                      <a:r>
                        <a:rPr lang="en-IN" sz="2400"/>
                        <a:t>Heart Rate Sensor (PPG)</a:t>
                      </a:r>
                    </a:p>
                  </a:txBody>
                  <a:tcPr marL="11509" marR="11509" marT="5755" marB="57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400"/>
                        <a:t>Measures pulse</a:t>
                      </a:r>
                    </a:p>
                  </a:txBody>
                  <a:tcPr marL="11509" marR="11509" marT="5755" marB="57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7024190"/>
                  </a:ext>
                </a:extLst>
              </a:tr>
              <a:tr h="531059">
                <a:tc>
                  <a:txBody>
                    <a:bodyPr/>
                    <a:lstStyle/>
                    <a:p>
                      <a:r>
                        <a:rPr lang="en-IN" sz="2400"/>
                        <a:t>SpO₂ Sensor</a:t>
                      </a:r>
                    </a:p>
                  </a:txBody>
                  <a:tcPr marL="11509" marR="11509" marT="5755" marB="57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400"/>
                        <a:t>Measures oxygen saturation</a:t>
                      </a:r>
                    </a:p>
                  </a:txBody>
                  <a:tcPr marL="11509" marR="11509" marT="5755" marB="57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4480486"/>
                  </a:ext>
                </a:extLst>
              </a:tr>
              <a:tr h="531059">
                <a:tc>
                  <a:txBody>
                    <a:bodyPr/>
                    <a:lstStyle/>
                    <a:p>
                      <a:r>
                        <a:rPr lang="en-IN" sz="2400"/>
                        <a:t>Temperature Sensor</a:t>
                      </a:r>
                    </a:p>
                  </a:txBody>
                  <a:tcPr marL="11509" marR="11509" marT="5755" marB="57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400"/>
                        <a:t>Monitors body temperature</a:t>
                      </a:r>
                    </a:p>
                  </a:txBody>
                  <a:tcPr marL="11509" marR="11509" marT="5755" marB="57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2243698"/>
                  </a:ext>
                </a:extLst>
              </a:tr>
              <a:tr h="531059">
                <a:tc>
                  <a:txBody>
                    <a:bodyPr/>
                    <a:lstStyle/>
                    <a:p>
                      <a:r>
                        <a:rPr lang="en-IN" sz="2400"/>
                        <a:t>Microcontroller (ESP32)</a:t>
                      </a:r>
                    </a:p>
                  </a:txBody>
                  <a:tcPr marL="11509" marR="11509" marT="5755" marB="57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400"/>
                        <a:t>Processes &amp; transmits data</a:t>
                      </a:r>
                    </a:p>
                  </a:txBody>
                  <a:tcPr marL="11509" marR="11509" marT="5755" marB="57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559765"/>
                  </a:ext>
                </a:extLst>
              </a:tr>
              <a:tr h="531059">
                <a:tc>
                  <a:txBody>
                    <a:bodyPr/>
                    <a:lstStyle/>
                    <a:p>
                      <a:r>
                        <a:rPr lang="en-IN" sz="2400"/>
                        <a:t>Bluetooth / Wi-Fi Module</a:t>
                      </a:r>
                    </a:p>
                  </a:txBody>
                  <a:tcPr marL="11509" marR="11509" marT="5755" marB="57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400"/>
                        <a:t>Wireless data transfer</a:t>
                      </a:r>
                    </a:p>
                  </a:txBody>
                  <a:tcPr marL="11509" marR="11509" marT="5755" marB="57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1820923"/>
                  </a:ext>
                </a:extLst>
              </a:tr>
              <a:tr h="531059">
                <a:tc>
                  <a:txBody>
                    <a:bodyPr/>
                    <a:lstStyle/>
                    <a:p>
                      <a:r>
                        <a:rPr lang="en-IN" sz="2400"/>
                        <a:t>Battery / Power Supply</a:t>
                      </a:r>
                    </a:p>
                  </a:txBody>
                  <a:tcPr marL="11509" marR="11509" marT="5755" marB="57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400"/>
                        <a:t>Wearable operation</a:t>
                      </a:r>
                    </a:p>
                  </a:txBody>
                  <a:tcPr marL="11509" marR="11509" marT="5755" marB="57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5135893"/>
                  </a:ext>
                </a:extLst>
              </a:tr>
              <a:tr h="531059">
                <a:tc>
                  <a:txBody>
                    <a:bodyPr/>
                    <a:lstStyle/>
                    <a:p>
                      <a:r>
                        <a:rPr lang="en-IN" sz="2400"/>
                        <a:t>Optional: Accelerometer</a:t>
                      </a:r>
                    </a:p>
                  </a:txBody>
                  <a:tcPr marL="11509" marR="11509" marT="5755" marB="57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Activity / fall detection</a:t>
                      </a:r>
                    </a:p>
                  </a:txBody>
                  <a:tcPr marL="11509" marR="11509" marT="5755" marB="57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28398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Software Components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/>
              <a:t>Embedded software: Arduino / </a:t>
            </a:r>
            <a:r>
              <a:rPr lang="en-IN" dirty="0" err="1"/>
              <a:t>PlatformIO</a:t>
            </a:r>
            <a:r>
              <a:rPr lang="en-IN" dirty="0"/>
              <a:t> for sensor reading</a:t>
            </a:r>
          </a:p>
          <a:p>
            <a:r>
              <a:rPr lang="en-IN" dirty="0"/>
              <a:t>Cloud integration: Firebase / </a:t>
            </a:r>
            <a:r>
              <a:rPr lang="en-IN" dirty="0" err="1"/>
              <a:t>ThingSpeak</a:t>
            </a:r>
            <a:r>
              <a:rPr lang="en-IN" dirty="0"/>
              <a:t> / AWS IoT</a:t>
            </a:r>
          </a:p>
          <a:p>
            <a:r>
              <a:rPr lang="en-IN" dirty="0"/>
              <a:t>Mobile app: Flutter / Android Studio / React Native</a:t>
            </a:r>
          </a:p>
          <a:p>
            <a:r>
              <a:rPr lang="en-IN" dirty="0"/>
              <a:t>Data analysis: Python / ML algorithms for anomaly detection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Block Diagram</a:t>
            </a: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B905F7F4-6BF8-4956-B81D-C47784ABB64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6605737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8FEA3-92CD-4F29-8DF1-F488C7FFA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b="1" dirty="0"/>
              <a:t>ML / Data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7BCFB8-2E5C-469E-8A32-B703B722B1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/>
              <a:t>Use ML to </a:t>
            </a:r>
            <a:r>
              <a:rPr lang="en-IN" b="1" dirty="0"/>
              <a:t>detect abnormal patterns</a:t>
            </a:r>
            <a:endParaRPr lang="en-IN" dirty="0"/>
          </a:p>
          <a:p>
            <a:r>
              <a:rPr lang="en-IN" dirty="0"/>
              <a:t>Algorithms:</a:t>
            </a:r>
          </a:p>
          <a:p>
            <a:pPr lvl="1"/>
            <a:r>
              <a:rPr lang="en-IN" dirty="0"/>
              <a:t>Decision Tree / Random Forest → classify normal vs abnormal vitals</a:t>
            </a:r>
          </a:p>
          <a:p>
            <a:pPr lvl="1"/>
            <a:r>
              <a:rPr lang="en-IN" dirty="0"/>
              <a:t>LSTM → detect trends in time-series data (like heart rate variability)</a:t>
            </a:r>
          </a:p>
          <a:p>
            <a:r>
              <a:rPr lang="en-IN" dirty="0"/>
              <a:t>Predictive alerts for </a:t>
            </a:r>
            <a:r>
              <a:rPr lang="en-IN" b="1" dirty="0"/>
              <a:t>heart attack, hypoxia, fever, fall detection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562968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Mobile / Web Dashboard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97E910-1D4C-462F-92A1-C2ED5E69412E}"/>
              </a:ext>
            </a:extLst>
          </p:cNvPr>
          <p:cNvSpPr txBox="1"/>
          <p:nvPr/>
        </p:nvSpPr>
        <p:spPr>
          <a:xfrm>
            <a:off x="683568" y="1916832"/>
            <a:ext cx="800323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Display:</a:t>
            </a:r>
          </a:p>
          <a:p>
            <a:pPr lvl="1"/>
            <a:r>
              <a:rPr lang="en-US" sz="3200" dirty="0"/>
              <a:t>Real-time HR, </a:t>
            </a:r>
            <a:r>
              <a:rPr lang="en-US" sz="3200" dirty="0" err="1"/>
              <a:t>SpO</a:t>
            </a:r>
            <a:r>
              <a:rPr lang="en-US" sz="3200" dirty="0"/>
              <a:t>₂, temperature graphs</a:t>
            </a:r>
          </a:p>
          <a:p>
            <a:pPr lvl="1"/>
            <a:r>
              <a:rPr lang="en-US" sz="3200" dirty="0"/>
              <a:t>Historical trend analysis</a:t>
            </a:r>
          </a:p>
          <a:p>
            <a:pPr lvl="1"/>
            <a:r>
              <a:rPr lang="en-US" sz="3200" dirty="0"/>
              <a:t>Alert notifications for abnormal readings</a:t>
            </a:r>
          </a:p>
          <a:p>
            <a:r>
              <a:rPr lang="en-US" sz="3200" dirty="0"/>
              <a:t>Features: Remote monitoring by doctor / caregiver</a:t>
            </a:r>
          </a:p>
          <a:p>
            <a:endParaRPr lang="en-US" sz="4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Advantages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9F7CD162-BCF7-41B5-924C-AA9E2CAEDEAE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7200" y="2142711"/>
            <a:ext cx="7355160" cy="3440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Continuous real-time monitoring</a:t>
            </a:r>
          </a:p>
          <a:p>
            <a:r>
              <a:rPr lang="en-US" dirty="0"/>
              <a:t>Early detection of health issues</a:t>
            </a:r>
          </a:p>
          <a:p>
            <a:r>
              <a:rPr lang="en-US" dirty="0"/>
              <a:t>Remote healthcare capability</a:t>
            </a:r>
          </a:p>
          <a:p>
            <a:r>
              <a:rPr lang="en-US" dirty="0"/>
              <a:t>Data logging and trend analysis</a:t>
            </a:r>
          </a:p>
          <a:p>
            <a:r>
              <a:rPr lang="en-US" dirty="0"/>
              <a:t>Lightweight, portable, wearable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F7701-1156-4D37-851C-18CD7C832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Limitations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198E8C-C27A-4EFE-A65F-66699441AE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Battery life constraints</a:t>
            </a:r>
          </a:p>
          <a:p>
            <a:r>
              <a:rPr lang="en-US" dirty="0"/>
              <a:t>Sensor accuracy under movement</a:t>
            </a:r>
          </a:p>
          <a:p>
            <a:r>
              <a:rPr lang="en-US" dirty="0"/>
              <a:t>Data privacy and security concerns</a:t>
            </a:r>
          </a:p>
          <a:p>
            <a:r>
              <a:rPr lang="en-US" dirty="0"/>
              <a:t>Cost of multi-sensor wearable devices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595672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Applications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3AA76C50-693C-4CF3-B069-EF6F0D580C6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7201" y="1477916"/>
            <a:ext cx="8507288" cy="477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</a:t>
            </a:r>
            <a:r>
              <a:rPr lang="en-US" sz="4000" dirty="0"/>
              <a:t>atient monitoring in hospitals / homes</a:t>
            </a:r>
          </a:p>
          <a:p>
            <a:r>
              <a:rPr lang="en-US" sz="4000" dirty="0"/>
              <a:t>Elderly and pediatric care</a:t>
            </a:r>
          </a:p>
          <a:p>
            <a:r>
              <a:rPr lang="en-US" sz="4000" dirty="0"/>
              <a:t>Sports &amp; fitness tracking</a:t>
            </a:r>
          </a:p>
          <a:p>
            <a:r>
              <a:rPr lang="en-US" sz="4000" dirty="0"/>
              <a:t>Chronic disease management (cardiac, respiratory)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34421-D235-47D1-B789-5AE749FAE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  <a:endParaRPr lang="en-IN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89CC1E19-7594-41A2-9FE4-0F681029AA2F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7200" y="2316065"/>
            <a:ext cx="7580671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Wearable IoT health systems enable 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smart, real-time monitoring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Reduce hospital visits and improve patient care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Integration with ML enhances 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predictive and preventive healthcare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27695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References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120A3F12-9C45-4E38-BEA9-71C874E61E50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7201" y="2226980"/>
            <a:ext cx="8229600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IEEE papers on IoT-based smart home systems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Elsevier Journals on Machine Learning in Home Automation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ResearchGate: AI-driven Energy Management Systems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2988</TotalTime>
  <Words>603</Words>
  <Application>Microsoft Office PowerPoint</Application>
  <PresentationFormat>On-screen Show (4:3)</PresentationFormat>
  <Paragraphs>102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맑은 고딕</vt:lpstr>
      <vt:lpstr>Arial</vt:lpstr>
      <vt:lpstr>Calibri</vt:lpstr>
      <vt:lpstr>Custom Design</vt:lpstr>
      <vt:lpstr>Wearable IoT Health Monitoring System</vt:lpstr>
      <vt:lpstr>Abstract / Overview </vt:lpstr>
      <vt:lpstr>Problem &amp; Motivation </vt:lpstr>
      <vt:lpstr>Problem Statement</vt:lpstr>
      <vt:lpstr>Project Objectives </vt:lpstr>
      <vt:lpstr>System Architecture </vt:lpstr>
      <vt:lpstr>Hardware Components</vt:lpstr>
      <vt:lpstr>Software Components</vt:lpstr>
      <vt:lpstr>Block Diagram</vt:lpstr>
      <vt:lpstr>ML / Data Analysis</vt:lpstr>
      <vt:lpstr>Mobile / Web Dashboard</vt:lpstr>
      <vt:lpstr>Advantages</vt:lpstr>
      <vt:lpstr>Limitations </vt:lpstr>
      <vt:lpstr>Applications</vt:lpstr>
      <vt:lpstr>conclusion</vt:lpstr>
      <vt:lpstr>References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USER</cp:lastModifiedBy>
  <cp:revision>189</cp:revision>
  <dcterms:created xsi:type="dcterms:W3CDTF">2014-04-01T16:35:38Z</dcterms:created>
  <dcterms:modified xsi:type="dcterms:W3CDTF">2025-10-16T08:14:55Z</dcterms:modified>
</cp:coreProperties>
</file>