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c601a86f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c601a86f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8c601a86f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8c601a86f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c601a86f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c601a86f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c601a86f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8c601a86f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c601a86f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c601a86f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c601a86f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c601a86f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8ca700cc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8ca700cc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c601a86f3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c601a86f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8c601a86f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8c601a86f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 Sign Language to Text  Classifier</a:t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</a:rPr>
              <a:t>Bridging Communication Gaps with AI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b="1" sz="1854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20"/>
              <a:t> Introduction</a:t>
            </a:r>
            <a:endParaRPr sz="2620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The Challenge: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Communication barriers between the hearing-impaired and general population.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Limited availability of sign language interpreters.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Our Solution: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An AI-driven system to automatically translate sign language gestures.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Leveraging Computer Vision (CV), Deep Learning (DL), and Natural Language Processing (NLP).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Impact: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Improved accessibility, inclusivity, and real-time communication for millions.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Abstract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</a:rPr>
              <a:t>Project Goal:</a:t>
            </a:r>
            <a:r>
              <a:rPr lang="en" sz="1600">
                <a:solidFill>
                  <a:schemeClr val="dk1"/>
                </a:solidFill>
              </a:rPr>
              <a:t> Develop a Sign Language to Text &amp; Speech Classifier.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</a:rPr>
              <a:t>Process: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Captures hand gestures via camera.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Classifies gestures into words/phrases using CNNs or Transformers.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Outputs both on-screen text and audible speech (Text-to-Speech).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</a:rPr>
              <a:t>Training: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Utilizes public datasets (ASL/ISL) and custom datasets for high accuracy.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</a:rPr>
              <a:t>Outcome:</a:t>
            </a:r>
            <a:r>
              <a:rPr lang="en" sz="1600">
                <a:solidFill>
                  <a:schemeClr val="dk1"/>
                </a:solidFill>
              </a:rPr>
              <a:t> A real-time translator for seamless communication.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/>
              <a:t>Literature</a:t>
            </a:r>
            <a:r>
              <a:rPr b="1" lang="en" sz="2000"/>
              <a:t> survey</a:t>
            </a:r>
            <a:endParaRPr sz="3700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Koller et al. (2016):</a:t>
            </a:r>
            <a:r>
              <a:rPr lang="en" sz="1500">
                <a:solidFill>
                  <a:schemeClr val="dk1"/>
                </a:solidFill>
              </a:rPr>
              <a:t> Pioneered CNN + RNN models for continuous sign language recognition.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Camgoz et al. (2018):</a:t>
            </a:r>
            <a:r>
              <a:rPr lang="en" sz="1500">
                <a:solidFill>
                  <a:schemeClr val="dk1"/>
                </a:solidFill>
              </a:rPr>
              <a:t> Introduced neural models bridging CV and NLP for sign-to-text.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Kaggle ASL Alphabet Dataset:</a:t>
            </a:r>
            <a:r>
              <a:rPr lang="en" sz="1500">
                <a:solidFill>
                  <a:schemeClr val="dk1"/>
                </a:solidFill>
              </a:rPr>
              <a:t> A key resource for static sign classification.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Recent Advances (2021-2023):</a:t>
            </a:r>
            <a:r>
              <a:rPr lang="en" sz="1500">
                <a:solidFill>
                  <a:schemeClr val="dk1"/>
                </a:solidFill>
              </a:rPr>
              <a:t> Showcased Transformers and MediaPipe for improved real-time gesture recognition.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Key Takeaway:</a:t>
            </a:r>
            <a:r>
              <a:rPr lang="en" sz="1500">
                <a:solidFill>
                  <a:schemeClr val="dk1"/>
                </a:solidFill>
              </a:rPr>
              <a:t> Vision-based DL models and temporal learning are highly effective for sign recognition.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/>
              <a:t>Methodology Overview</a:t>
            </a:r>
            <a:endParaRPr sz="3500"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Hand Tracking/Detection: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</a:rPr>
              <a:t>MediaPipe, OpenCV</a:t>
            </a:r>
            <a:r>
              <a:rPr lang="en" sz="1300">
                <a:solidFill>
                  <a:schemeClr val="dk1"/>
                </a:solidFill>
              </a:rPr>
              <a:t> for robust, real-time gesture identification.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Feature Extraction: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Pre-trained CNNs: </a:t>
            </a:r>
            <a:r>
              <a:rPr b="1" lang="en" sz="1300">
                <a:solidFill>
                  <a:schemeClr val="dk1"/>
                </a:solidFill>
              </a:rPr>
              <a:t>ResNet, MobileNet, EfficientNet</a:t>
            </a:r>
            <a:r>
              <a:rPr lang="en" sz="1300">
                <a:solidFill>
                  <a:schemeClr val="dk1"/>
                </a:solidFill>
              </a:rPr>
              <a:t> to extract meaningful features.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Classification: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</a:rPr>
              <a:t>CNNs</a:t>
            </a:r>
            <a:r>
              <a:rPr lang="en" sz="1300">
                <a:solidFill>
                  <a:schemeClr val="dk1"/>
                </a:solidFill>
              </a:rPr>
              <a:t> for static signs (alphabets, numbers).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</a:rPr>
              <a:t>LSTM/GRU/Transformers</a:t>
            </a:r>
            <a:r>
              <a:rPr lang="en" sz="1300">
                <a:solidFill>
                  <a:schemeClr val="dk1"/>
                </a:solidFill>
              </a:rPr>
              <a:t> for dynamic/continuous signs (sentences).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/>
              <a:t>Data Collection &amp; Preprocessing</a:t>
            </a:r>
            <a:endParaRPr sz="3500"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1. Input Capture: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Webcam or smartphone camera records hand gestures.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2. Preprocessing: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Hand region extraction, background removal, normalization.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3. Feature Extraction: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CNN-based models extract relevant visual features.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4. Classification Model: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CNN/LSTM/Transformer predicts the corresponding gesture class.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5. Output Layer: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Displays classified word/phrase as text on screen.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Converts text to speech.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User Interface: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A web dashboard for real-time, interactive translation.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     Block Diagram</a:t>
            </a:r>
            <a:endParaRPr/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.</a:t>
            </a:r>
            <a:endParaRPr/>
          </a:p>
        </p:txBody>
      </p:sp>
      <p:sp>
        <p:nvSpPr>
          <p:cNvPr id="97" name="Google Shape;97;p20"/>
          <p:cNvSpPr/>
          <p:nvPr/>
        </p:nvSpPr>
        <p:spPr>
          <a:xfrm>
            <a:off x="1618675" y="1391950"/>
            <a:ext cx="2083500" cy="66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</a:t>
            </a:r>
            <a:endParaRPr/>
          </a:p>
        </p:txBody>
      </p:sp>
      <p:sp>
        <p:nvSpPr>
          <p:cNvPr id="98" name="Google Shape;98;p20"/>
          <p:cNvSpPr/>
          <p:nvPr/>
        </p:nvSpPr>
        <p:spPr>
          <a:xfrm>
            <a:off x="1618675" y="2435775"/>
            <a:ext cx="2083500" cy="66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preprocessing</a:t>
            </a:r>
            <a:endParaRPr/>
          </a:p>
        </p:txBody>
      </p:sp>
      <p:sp>
        <p:nvSpPr>
          <p:cNvPr id="99" name="Google Shape;99;p20"/>
          <p:cNvSpPr/>
          <p:nvPr/>
        </p:nvSpPr>
        <p:spPr>
          <a:xfrm>
            <a:off x="1618675" y="3596175"/>
            <a:ext cx="2083500" cy="66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 extraction</a:t>
            </a:r>
            <a:endParaRPr/>
          </a:p>
        </p:txBody>
      </p:sp>
      <p:sp>
        <p:nvSpPr>
          <p:cNvPr id="100" name="Google Shape;100;p20"/>
          <p:cNvSpPr/>
          <p:nvPr/>
        </p:nvSpPr>
        <p:spPr>
          <a:xfrm>
            <a:off x="4658050" y="3568125"/>
            <a:ext cx="2083500" cy="66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 model</a:t>
            </a:r>
            <a:endParaRPr/>
          </a:p>
        </p:txBody>
      </p:sp>
      <p:sp>
        <p:nvSpPr>
          <p:cNvPr id="101" name="Google Shape;101;p20"/>
          <p:cNvSpPr/>
          <p:nvPr/>
        </p:nvSpPr>
        <p:spPr>
          <a:xfrm>
            <a:off x="4658050" y="2435775"/>
            <a:ext cx="2083500" cy="66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 layer</a:t>
            </a:r>
            <a:endParaRPr/>
          </a:p>
        </p:txBody>
      </p:sp>
      <p:sp>
        <p:nvSpPr>
          <p:cNvPr id="102" name="Google Shape;102;p20"/>
          <p:cNvSpPr/>
          <p:nvPr/>
        </p:nvSpPr>
        <p:spPr>
          <a:xfrm>
            <a:off x="4658050" y="1303425"/>
            <a:ext cx="2083500" cy="66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interface layer</a:t>
            </a:r>
            <a:endParaRPr/>
          </a:p>
        </p:txBody>
      </p:sp>
      <p:cxnSp>
        <p:nvCxnSpPr>
          <p:cNvPr id="103" name="Google Shape;103;p20"/>
          <p:cNvCxnSpPr>
            <a:stCxn id="97" idx="2"/>
            <a:endCxn id="98" idx="0"/>
          </p:cNvCxnSpPr>
          <p:nvPr/>
        </p:nvCxnSpPr>
        <p:spPr>
          <a:xfrm>
            <a:off x="2660425" y="2061550"/>
            <a:ext cx="0" cy="37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" name="Google Shape;104;p20"/>
          <p:cNvCxnSpPr>
            <a:stCxn id="98" idx="2"/>
            <a:endCxn id="99" idx="0"/>
          </p:cNvCxnSpPr>
          <p:nvPr/>
        </p:nvCxnSpPr>
        <p:spPr>
          <a:xfrm>
            <a:off x="2660425" y="3105375"/>
            <a:ext cx="0" cy="49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" name="Google Shape;105;p20"/>
          <p:cNvCxnSpPr>
            <a:stCxn id="99" idx="3"/>
            <a:endCxn id="100" idx="1"/>
          </p:cNvCxnSpPr>
          <p:nvPr/>
        </p:nvCxnSpPr>
        <p:spPr>
          <a:xfrm flipH="1" rot="10800000">
            <a:off x="3702175" y="3903075"/>
            <a:ext cx="955800" cy="2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" name="Google Shape;106;p20"/>
          <p:cNvCxnSpPr>
            <a:stCxn id="100" idx="0"/>
            <a:endCxn id="101" idx="2"/>
          </p:cNvCxnSpPr>
          <p:nvPr/>
        </p:nvCxnSpPr>
        <p:spPr>
          <a:xfrm rot="10800000">
            <a:off x="5699800" y="3105525"/>
            <a:ext cx="0" cy="46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" name="Google Shape;107;p20"/>
          <p:cNvCxnSpPr>
            <a:stCxn id="101" idx="0"/>
            <a:endCxn id="102" idx="2"/>
          </p:cNvCxnSpPr>
          <p:nvPr/>
        </p:nvCxnSpPr>
        <p:spPr>
          <a:xfrm rot="10800000">
            <a:off x="5699800" y="1973175"/>
            <a:ext cx="0" cy="46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/>
              <a:t>Expected Outcomes</a:t>
            </a:r>
            <a:endParaRPr sz="4200"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A real-time system capable of accurately translating sign language gestures into text and speech.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High classification accuracy (targeting &gt;90%) for individual alphabets and words.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Cross-platform deployment, accessible via web browsers and desktop applications.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Significantly increased accessibility and improved communication for the hearing-impaired community.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/>
              <a:t>Conclusion</a:t>
            </a:r>
            <a:endParaRPr sz="3800"/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</a:rPr>
              <a:t> 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The Sign Language to Text &amp; Speech Classifier is a crucial real-world AI solution.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It promotes inclusivity by effectively breaking down communication barriers.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The fusion of Computer Vision, Deep Learning, and NLP ensures a robust and user-friendly system.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Future enhancements (multilingual support, context-aware translation) can evolve this into a universal sign language translator.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