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60468676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60468676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60468676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60468676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60468676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60468676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60468676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60468676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60468676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60468676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60468676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60468676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60468676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60468676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60468676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860468676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60468676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60468676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700"/>
              <a:t>AI-Powered Food Quality and Contamination Detection</a:t>
            </a:r>
            <a:br>
              <a:rPr lang="en" sz="2700"/>
            </a:br>
            <a:r>
              <a:rPr lang="en" sz="2700"/>
              <a:t> </a:t>
            </a:r>
            <a:endParaRPr sz="6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en" sz="1635">
                <a:solidFill>
                  <a:schemeClr val="dk1"/>
                </a:solidFill>
              </a:rPr>
              <a:t>Subtitle:</a:t>
            </a:r>
            <a:r>
              <a:rPr lang="en" sz="1635">
                <a:solidFill>
                  <a:schemeClr val="dk1"/>
                </a:solidFill>
              </a:rPr>
              <a:t> Ensuring Safe Food Consumption Using AI &amp; Computer Vision</a:t>
            </a:r>
            <a:endParaRPr sz="1635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308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/>
              <a:t>                                       </a:t>
            </a:r>
            <a:r>
              <a:rPr b="1" lang="en" sz="2100"/>
              <a:t>Objective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Detect spoiled or contaminated food using AI-based image analysis.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Minimize health risks and reduce food wastage.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Provide real-time predictions via a web or mobile interface.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                                             </a:t>
            </a:r>
            <a:r>
              <a:rPr b="1" lang="en" sz="2000"/>
              <a:t>Background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Food safety is crucial for public health.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Traditional inspection is time-consuming and prone to errors.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AI &amp; Computer Vision enable fast, automated, and accurate detection.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Applications: farms, food markets, retail chains, restaurants.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/>
              <a:t>                                    </a:t>
            </a:r>
            <a:r>
              <a:rPr b="1" lang="en" sz="2100"/>
              <a:t>Data Collection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Capture images of food items labeled as </a:t>
            </a:r>
            <a:r>
              <a:rPr b="1" lang="en" sz="1900">
                <a:solidFill>
                  <a:schemeClr val="dk1"/>
                </a:solidFill>
              </a:rPr>
              <a:t>Fresh, Spoiled, Contaminated</a:t>
            </a:r>
            <a:r>
              <a:rPr lang="en" sz="1900">
                <a:solidFill>
                  <a:schemeClr val="dk1"/>
                </a:solidFill>
              </a:rPr>
              <a:t>.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Ensure diverse dataset to improve model generalization.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                                  </a:t>
            </a:r>
            <a:r>
              <a:rPr b="1" lang="en" sz="2000"/>
              <a:t>Data Preprocessing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Resize images and normalize pixel values.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Apply data augmentation (rotation, flipping, brightness adjustments).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Normalize sensor readings if included.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Split data into </a:t>
            </a:r>
            <a:r>
              <a:rPr b="1" lang="en" sz="1900">
                <a:solidFill>
                  <a:schemeClr val="dk1"/>
                </a:solidFill>
              </a:rPr>
              <a:t>training, validation, and test sets</a:t>
            </a:r>
            <a:r>
              <a:rPr lang="en" sz="1900">
                <a:solidFill>
                  <a:schemeClr val="dk1"/>
                </a:solidFill>
              </a:rPr>
              <a:t>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AI Model Development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dk1"/>
                </a:solidFill>
              </a:rPr>
              <a:t>Convolutional Neural Networks (CNN)</a:t>
            </a:r>
            <a:r>
              <a:rPr lang="en">
                <a:solidFill>
                  <a:schemeClr val="dk1"/>
                </a:solidFill>
              </a:rPr>
              <a:t> for image classification.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Training: </a:t>
            </a:r>
            <a:r>
              <a:rPr b="1" lang="en">
                <a:solidFill>
                  <a:schemeClr val="dk1"/>
                </a:solidFill>
              </a:rPr>
              <a:t>Categorical Crossentropy Loss</a:t>
            </a:r>
            <a:r>
              <a:rPr lang="en">
                <a:solidFill>
                  <a:schemeClr val="dk1"/>
                </a:solidFill>
              </a:rPr>
              <a:t> &amp; </a:t>
            </a:r>
            <a:r>
              <a:rPr b="1" lang="en">
                <a:solidFill>
                  <a:schemeClr val="dk1"/>
                </a:solidFill>
              </a:rPr>
              <a:t>Adam Optimizer</a:t>
            </a:r>
            <a:r>
              <a:rPr lang="en">
                <a:solidFill>
                  <a:schemeClr val="dk1"/>
                </a:solidFill>
              </a:rPr>
              <a:t>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Evaluate: </a:t>
            </a:r>
            <a:r>
              <a:rPr b="1" lang="en">
                <a:solidFill>
                  <a:schemeClr val="dk1"/>
                </a:solidFill>
              </a:rPr>
              <a:t>Accuracy, Precision, Recall, F1-Score</a:t>
            </a:r>
            <a:r>
              <a:rPr lang="en">
                <a:solidFill>
                  <a:schemeClr val="dk1"/>
                </a:solidFill>
              </a:rPr>
              <a:t>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/>
              <a:t>Model Workflow (Diagram)</a:t>
            </a:r>
            <a:endParaRPr sz="3600"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202125" y="1276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9"/>
          <p:cNvSpPr/>
          <p:nvPr/>
        </p:nvSpPr>
        <p:spPr>
          <a:xfrm>
            <a:off x="1446750" y="1980425"/>
            <a:ext cx="1512300" cy="518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image</a:t>
            </a:r>
            <a:endParaRPr/>
          </a:p>
        </p:txBody>
      </p:sp>
      <p:sp>
        <p:nvSpPr>
          <p:cNvPr id="93" name="Google Shape;93;p19"/>
          <p:cNvSpPr/>
          <p:nvPr/>
        </p:nvSpPr>
        <p:spPr>
          <a:xfrm>
            <a:off x="1479600" y="2950700"/>
            <a:ext cx="14466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preprocessing</a:t>
            </a:r>
            <a:endParaRPr/>
          </a:p>
        </p:txBody>
      </p:sp>
      <p:sp>
        <p:nvSpPr>
          <p:cNvPr id="94" name="Google Shape;94;p19"/>
          <p:cNvSpPr/>
          <p:nvPr/>
        </p:nvSpPr>
        <p:spPr>
          <a:xfrm>
            <a:off x="1479600" y="3916525"/>
            <a:ext cx="14466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Cnn model</a:t>
            </a:r>
            <a:endParaRPr/>
          </a:p>
        </p:txBody>
      </p:sp>
      <p:sp>
        <p:nvSpPr>
          <p:cNvPr id="95" name="Google Shape;95;p19"/>
          <p:cNvSpPr/>
          <p:nvPr/>
        </p:nvSpPr>
        <p:spPr>
          <a:xfrm>
            <a:off x="3970975" y="3926575"/>
            <a:ext cx="14466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</a:t>
            </a:r>
            <a:endParaRPr/>
          </a:p>
        </p:txBody>
      </p:sp>
      <p:sp>
        <p:nvSpPr>
          <p:cNvPr id="96" name="Google Shape;96;p19"/>
          <p:cNvSpPr/>
          <p:nvPr/>
        </p:nvSpPr>
        <p:spPr>
          <a:xfrm>
            <a:off x="3970975" y="2905375"/>
            <a:ext cx="14466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</a:t>
            </a:r>
            <a:endParaRPr/>
          </a:p>
        </p:txBody>
      </p:sp>
      <p:cxnSp>
        <p:nvCxnSpPr>
          <p:cNvPr id="97" name="Google Shape;97;p19"/>
          <p:cNvCxnSpPr>
            <a:stCxn id="92" idx="2"/>
            <a:endCxn id="93" idx="0"/>
          </p:cNvCxnSpPr>
          <p:nvPr/>
        </p:nvCxnSpPr>
        <p:spPr>
          <a:xfrm>
            <a:off x="2202900" y="2499125"/>
            <a:ext cx="0" cy="45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" name="Google Shape;98;p19"/>
          <p:cNvCxnSpPr>
            <a:stCxn id="93" idx="2"/>
            <a:endCxn id="94" idx="0"/>
          </p:cNvCxnSpPr>
          <p:nvPr/>
        </p:nvCxnSpPr>
        <p:spPr>
          <a:xfrm>
            <a:off x="2202900" y="3523400"/>
            <a:ext cx="0" cy="39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" name="Google Shape;99;p19"/>
          <p:cNvCxnSpPr>
            <a:stCxn id="94" idx="3"/>
            <a:endCxn id="95" idx="1"/>
          </p:cNvCxnSpPr>
          <p:nvPr/>
        </p:nvCxnSpPr>
        <p:spPr>
          <a:xfrm>
            <a:off x="2926200" y="4223425"/>
            <a:ext cx="1044900" cy="1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9"/>
          <p:cNvCxnSpPr>
            <a:stCxn id="95" idx="0"/>
            <a:endCxn id="96" idx="2"/>
          </p:cNvCxnSpPr>
          <p:nvPr/>
        </p:nvCxnSpPr>
        <p:spPr>
          <a:xfrm rot="10800000">
            <a:off x="4694275" y="3478075"/>
            <a:ext cx="0" cy="44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" name="Google Shape;101;p19"/>
          <p:cNvSpPr/>
          <p:nvPr/>
        </p:nvSpPr>
        <p:spPr>
          <a:xfrm>
            <a:off x="3868675" y="2017075"/>
            <a:ext cx="16512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deployment</a:t>
            </a:r>
            <a:endParaRPr/>
          </a:p>
        </p:txBody>
      </p:sp>
      <p:cxnSp>
        <p:nvCxnSpPr>
          <p:cNvPr id="102" name="Google Shape;102;p19"/>
          <p:cNvCxnSpPr>
            <a:stCxn id="96" idx="0"/>
            <a:endCxn id="101" idx="2"/>
          </p:cNvCxnSpPr>
          <p:nvPr/>
        </p:nvCxnSpPr>
        <p:spPr>
          <a:xfrm rot="10800000">
            <a:off x="4694275" y="2630875"/>
            <a:ext cx="0" cy="27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/>
              <a:t>Deployment</a:t>
            </a:r>
            <a:endParaRPr sz="3800"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Interface built using </a:t>
            </a:r>
            <a:r>
              <a:rPr b="1" lang="en" sz="1900">
                <a:solidFill>
                  <a:schemeClr val="dk1"/>
                </a:solidFill>
              </a:rPr>
              <a:t>Flask</a:t>
            </a:r>
            <a:r>
              <a:rPr lang="en" sz="1900">
                <a:solidFill>
                  <a:schemeClr val="dk1"/>
                </a:solidFill>
              </a:rPr>
              <a:t> or </a:t>
            </a:r>
            <a:r>
              <a:rPr b="1" lang="en" sz="1900">
                <a:solidFill>
                  <a:schemeClr val="dk1"/>
                </a:solidFill>
              </a:rPr>
              <a:t>Streamlit</a:t>
            </a:r>
            <a:r>
              <a:rPr lang="en" sz="1900">
                <a:solidFill>
                  <a:schemeClr val="dk1"/>
                </a:solidFill>
              </a:rPr>
              <a:t>.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User captures food image → system predicts quality in real-time.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Easy integration with farms, retail stores, and supply chain.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/>
              <a:t> Tools &amp; Technologies</a:t>
            </a:r>
            <a:endParaRPr sz="3600"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Programming:</a:t>
            </a:r>
            <a:r>
              <a:rPr lang="en" sz="2100">
                <a:solidFill>
                  <a:schemeClr val="dk1"/>
                </a:solidFill>
              </a:rPr>
              <a:t> Python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" sz="2100">
                <a:solidFill>
                  <a:schemeClr val="dk1"/>
                </a:solidFill>
              </a:rPr>
              <a:t>AI/ML Frameworks:</a:t>
            </a:r>
            <a:r>
              <a:rPr lang="en" sz="2100">
                <a:solidFill>
                  <a:schemeClr val="dk1"/>
                </a:solidFill>
              </a:rPr>
              <a:t> TensorFlow/Keras or PyTorch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" sz="2100">
                <a:solidFill>
                  <a:schemeClr val="dk1"/>
                </a:solidFill>
              </a:rPr>
              <a:t>Computer Vision:</a:t>
            </a:r>
            <a:r>
              <a:rPr lang="en" sz="2100">
                <a:solidFill>
                  <a:schemeClr val="dk1"/>
                </a:solidFill>
              </a:rPr>
              <a:t> OpenC</a:t>
            </a:r>
            <a:r>
              <a:rPr lang="en" sz="2100">
                <a:solidFill>
                  <a:schemeClr val="dk1"/>
                </a:solidFill>
              </a:rPr>
              <a:t>V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" sz="2100">
                <a:solidFill>
                  <a:schemeClr val="dk1"/>
                </a:solidFill>
              </a:rPr>
              <a:t>Interface:</a:t>
            </a:r>
            <a:r>
              <a:rPr lang="en" sz="2100">
                <a:solidFill>
                  <a:schemeClr val="dk1"/>
                </a:solidFill>
              </a:rPr>
              <a:t> Flask / Streamlit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