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c601a86f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c601a86f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c601a86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c601a86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c601a86f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c601a86f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c601a86f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c601a86f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c601a86f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c601a86f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ca5984c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ca5984c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c601a86f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c601a86f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c601a86f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c601a86f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Energy Consumption Prediction for Smart Grids</a:t>
            </a:r>
            <a:endParaRPr sz="3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2200">
                <a:solidFill>
                  <a:schemeClr val="dk1"/>
                </a:solidFill>
              </a:rPr>
              <a:t>Using Machine Learning &amp; Deep Learning Techniques</a:t>
            </a:r>
            <a:endParaRPr b="1" sz="1854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/>
              <a:t> Introduction</a:t>
            </a:r>
            <a:endParaRPr sz="26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Energy consumption prediction is vital for modern smart grids.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Ensures real-time balance between electricity demand and supply.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Benefits:</a:t>
            </a:r>
            <a:endParaRPr b="1" sz="15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500">
                <a:solidFill>
                  <a:schemeClr val="dk1"/>
                </a:solidFill>
              </a:rPr>
              <a:t>Reduces energy wastage</a:t>
            </a:r>
            <a:br>
              <a:rPr b="1" lang="en" sz="1500">
                <a:solidFill>
                  <a:schemeClr val="dk1"/>
                </a:solidFill>
              </a:rPr>
            </a:br>
            <a:endParaRPr b="1" sz="15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500">
                <a:solidFill>
                  <a:schemeClr val="dk1"/>
                </a:solidFill>
              </a:rPr>
              <a:t>Optimizes production</a:t>
            </a:r>
            <a:br>
              <a:rPr b="1" lang="en" sz="1500">
                <a:solidFill>
                  <a:schemeClr val="dk1"/>
                </a:solidFill>
              </a:rPr>
            </a:br>
            <a:endParaRPr b="1" sz="15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500">
                <a:solidFill>
                  <a:schemeClr val="dk1"/>
                </a:solidFill>
              </a:rPr>
              <a:t>Integrates renewable energy sources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Enabled by IoT smart meters and large-scale datasets.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Abstract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700">
                <a:solidFill>
                  <a:schemeClr val="dk1"/>
                </a:solidFill>
              </a:rPr>
              <a:t>Design a predictive model for household and industrial energy usage.</a:t>
            </a:r>
            <a:endParaRPr b="1" sz="17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700">
                <a:solidFill>
                  <a:schemeClr val="dk1"/>
                </a:solidFill>
              </a:rPr>
              <a:t>Inputs: Historical data, weather conditions, seasonal &amp; socio-economic factors.</a:t>
            </a:r>
            <a:endParaRPr b="1" sz="17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700">
                <a:solidFill>
                  <a:schemeClr val="dk1"/>
                </a:solidFill>
              </a:rPr>
              <a:t>Techniques: Linear Regression, Random Forest, LSTM neural networks.</a:t>
            </a:r>
            <a:endParaRPr b="1" sz="17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700">
                <a:solidFill>
                  <a:schemeClr val="dk1"/>
                </a:solidFill>
              </a:rPr>
              <a:t>Expected outcome:</a:t>
            </a:r>
            <a:endParaRPr b="1" sz="17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n" sz="1700">
                <a:solidFill>
                  <a:schemeClr val="dk1"/>
                </a:solidFill>
              </a:rPr>
              <a:t>Real-time predictions</a:t>
            </a:r>
            <a:br>
              <a:rPr b="1" lang="en" sz="1700">
                <a:solidFill>
                  <a:schemeClr val="dk1"/>
                </a:solidFill>
              </a:rPr>
            </a:br>
            <a:endParaRPr b="1" sz="17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n" sz="1700">
                <a:solidFill>
                  <a:schemeClr val="dk1"/>
                </a:solidFill>
              </a:rPr>
              <a:t>Optimized power usage</a:t>
            </a:r>
            <a:br>
              <a:rPr b="1" lang="en" sz="1700">
                <a:solidFill>
                  <a:schemeClr val="dk1"/>
                </a:solidFill>
              </a:rPr>
            </a:br>
            <a:endParaRPr b="1" sz="17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n" sz="1700">
                <a:solidFill>
                  <a:schemeClr val="dk1"/>
                </a:solidFill>
              </a:rPr>
              <a:t>Cost savings and renewable energy support</a:t>
            </a:r>
            <a:br>
              <a:rPr b="1" lang="en" sz="1700">
                <a:solidFill>
                  <a:schemeClr val="dk1"/>
                </a:solidFill>
              </a:rPr>
            </a:b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Literature</a:t>
            </a:r>
            <a:r>
              <a:rPr b="1" lang="en" sz="2000"/>
              <a:t> survey</a:t>
            </a:r>
            <a:endParaRPr sz="37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R. Weron (2014):</a:t>
            </a:r>
            <a:r>
              <a:rPr lang="en" sz="1500">
                <a:solidFill>
                  <a:schemeClr val="dk1"/>
                </a:solidFill>
              </a:rPr>
              <a:t> ML is effective for short-term electricity forecasting.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Zhang et al. (2018):</a:t>
            </a:r>
            <a:r>
              <a:rPr lang="en" sz="1500">
                <a:solidFill>
                  <a:schemeClr val="dk1"/>
                </a:solidFill>
              </a:rPr>
              <a:t> LSTM outperforms ARIMA for load prediction.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Ahmad et al. (2020):</a:t>
            </a:r>
            <a:r>
              <a:rPr lang="en" sz="1500">
                <a:solidFill>
                  <a:schemeClr val="dk1"/>
                </a:solidFill>
              </a:rPr>
              <a:t> Feature engineering improves prediction accuracy.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Kaggle GEFCom Competitions:</a:t>
            </a:r>
            <a:r>
              <a:rPr lang="en" sz="1500">
                <a:solidFill>
                  <a:schemeClr val="dk1"/>
                </a:solidFill>
              </a:rPr>
              <a:t> Benchmarked ML/DL for energy forecasting.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Insight: Hybrid ML + DL models outperform traditional methods.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Model/Algorithms Used</a:t>
            </a:r>
            <a:endParaRPr sz="350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Linear / Polynomial Regression:</a:t>
            </a:r>
            <a:r>
              <a:rPr lang="en" sz="1700">
                <a:solidFill>
                  <a:schemeClr val="dk1"/>
                </a:solidFill>
              </a:rPr>
              <a:t> Baseline prediction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Random Forest Regressor:</a:t>
            </a:r>
            <a:r>
              <a:rPr lang="en" sz="1700">
                <a:solidFill>
                  <a:schemeClr val="dk1"/>
                </a:solidFill>
              </a:rPr>
              <a:t> Handles non-linear patterns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XGBoost:</a:t>
            </a:r>
            <a:r>
              <a:rPr lang="en" sz="1700">
                <a:solidFill>
                  <a:schemeClr val="dk1"/>
                </a:solidFill>
              </a:rPr>
              <a:t> Robust predictions with feature importance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LSTM Networks:</a:t>
            </a:r>
            <a:r>
              <a:rPr lang="en" sz="1700">
                <a:solidFill>
                  <a:schemeClr val="dk1"/>
                </a:solidFill>
              </a:rPr>
              <a:t> Captures sequential &amp; temporal dependencies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Selection Criteria:</a:t>
            </a:r>
            <a:r>
              <a:rPr lang="en" sz="1700">
                <a:solidFill>
                  <a:schemeClr val="dk1"/>
                </a:solidFill>
              </a:rPr>
              <a:t> RMSE, MAE, R², and computational efficiency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Data Collection &amp; Preprocessing</a:t>
            </a:r>
            <a:endParaRPr sz="3500"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Data Collection:</a:t>
            </a:r>
            <a:r>
              <a:rPr lang="en" sz="1500">
                <a:solidFill>
                  <a:schemeClr val="dk1"/>
                </a:solidFill>
              </a:rPr>
              <a:t> Smart meters, public datasets, weather APIs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Data Preprocessing:</a:t>
            </a:r>
            <a:r>
              <a:rPr lang="en" sz="1500">
                <a:solidFill>
                  <a:schemeClr val="dk1"/>
                </a:solidFill>
              </a:rPr>
              <a:t> Cleaning, missing value handling, scaling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Feature Engineering:</a:t>
            </a:r>
            <a:r>
              <a:rPr lang="en" sz="1500">
                <a:solidFill>
                  <a:schemeClr val="dk1"/>
                </a:solidFill>
              </a:rPr>
              <a:t> Time, day, seasonality, weather impact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Model Training:</a:t>
            </a:r>
            <a:r>
              <a:rPr lang="en" sz="1500">
                <a:solidFill>
                  <a:schemeClr val="dk1"/>
                </a:solidFill>
              </a:rPr>
              <a:t> ML/DL models on historical data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Prediction Module:</a:t>
            </a:r>
            <a:r>
              <a:rPr lang="en" sz="1500">
                <a:solidFill>
                  <a:schemeClr val="dk1"/>
                </a:solidFill>
              </a:rPr>
              <a:t> Forecast household/industrial consumption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Visualization:</a:t>
            </a:r>
            <a:r>
              <a:rPr lang="en" sz="1500">
                <a:solidFill>
                  <a:schemeClr val="dk1"/>
                </a:solidFill>
              </a:rPr>
              <a:t> Dashboard with graphs, alerts, optimization tips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                                             Block Diagram</a:t>
            </a:r>
            <a:endParaRPr sz="2900"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92" name="Google Shape;92;p19"/>
          <p:cNvSpPr/>
          <p:nvPr/>
        </p:nvSpPr>
        <p:spPr>
          <a:xfrm>
            <a:off x="812775" y="1365225"/>
            <a:ext cx="1785900" cy="638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Data Collection</a:t>
            </a:r>
            <a:endParaRPr sz="1000"/>
          </a:p>
        </p:txBody>
      </p:sp>
      <p:cxnSp>
        <p:nvCxnSpPr>
          <p:cNvPr id="93" name="Google Shape;93;p19"/>
          <p:cNvCxnSpPr>
            <a:stCxn id="92" idx="2"/>
          </p:cNvCxnSpPr>
          <p:nvPr/>
        </p:nvCxnSpPr>
        <p:spPr>
          <a:xfrm flipH="1">
            <a:off x="1700025" y="2003925"/>
            <a:ext cx="5700" cy="22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" name="Google Shape;94;p19"/>
          <p:cNvSpPr/>
          <p:nvPr/>
        </p:nvSpPr>
        <p:spPr>
          <a:xfrm>
            <a:off x="812900" y="2219400"/>
            <a:ext cx="1785900" cy="638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Data Preprocessing</a:t>
            </a:r>
            <a:endParaRPr sz="1000"/>
          </a:p>
        </p:txBody>
      </p:sp>
      <p:cxnSp>
        <p:nvCxnSpPr>
          <p:cNvPr id="95" name="Google Shape;95;p19"/>
          <p:cNvCxnSpPr>
            <a:stCxn id="94" idx="2"/>
          </p:cNvCxnSpPr>
          <p:nvPr/>
        </p:nvCxnSpPr>
        <p:spPr>
          <a:xfrm>
            <a:off x="1705850" y="2858100"/>
            <a:ext cx="5700" cy="25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" name="Google Shape;96;p19"/>
          <p:cNvSpPr/>
          <p:nvPr/>
        </p:nvSpPr>
        <p:spPr>
          <a:xfrm>
            <a:off x="815750" y="3139650"/>
            <a:ext cx="17859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 engineering</a:t>
            </a:r>
            <a:endParaRPr/>
          </a:p>
        </p:txBody>
      </p:sp>
      <p:cxnSp>
        <p:nvCxnSpPr>
          <p:cNvPr id="97" name="Google Shape;97;p19"/>
          <p:cNvCxnSpPr>
            <a:stCxn id="96" idx="3"/>
          </p:cNvCxnSpPr>
          <p:nvPr/>
        </p:nvCxnSpPr>
        <p:spPr>
          <a:xfrm>
            <a:off x="2601650" y="3426000"/>
            <a:ext cx="370200" cy="1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19"/>
          <p:cNvSpPr/>
          <p:nvPr/>
        </p:nvSpPr>
        <p:spPr>
          <a:xfrm>
            <a:off x="2971850" y="3202200"/>
            <a:ext cx="1955700" cy="51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training</a:t>
            </a:r>
            <a:endParaRPr/>
          </a:p>
        </p:txBody>
      </p:sp>
      <p:cxnSp>
        <p:nvCxnSpPr>
          <p:cNvPr id="99" name="Google Shape;99;p19"/>
          <p:cNvCxnSpPr>
            <a:stCxn id="98" idx="0"/>
          </p:cNvCxnSpPr>
          <p:nvPr/>
        </p:nvCxnSpPr>
        <p:spPr>
          <a:xfrm rot="10800000">
            <a:off x="3944300" y="2965800"/>
            <a:ext cx="54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" name="Google Shape;100;p19"/>
          <p:cNvSpPr/>
          <p:nvPr/>
        </p:nvSpPr>
        <p:spPr>
          <a:xfrm>
            <a:off x="2971850" y="2339100"/>
            <a:ext cx="1785900" cy="51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Prediction module</a:t>
            </a:r>
            <a:endParaRPr/>
          </a:p>
        </p:txBody>
      </p:sp>
      <p:cxnSp>
        <p:nvCxnSpPr>
          <p:cNvPr id="101" name="Google Shape;101;p19"/>
          <p:cNvCxnSpPr>
            <a:stCxn id="100" idx="0"/>
          </p:cNvCxnSpPr>
          <p:nvPr/>
        </p:nvCxnSpPr>
        <p:spPr>
          <a:xfrm flipH="1" rot="10800000">
            <a:off x="3864800" y="2050200"/>
            <a:ext cx="570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9"/>
          <p:cNvSpPr/>
          <p:nvPr/>
        </p:nvSpPr>
        <p:spPr>
          <a:xfrm>
            <a:off x="2974700" y="1365225"/>
            <a:ext cx="17154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visualization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Expected Outcomes</a:t>
            </a:r>
            <a:endParaRPr sz="4200"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Accurate short-term &amp; long-term energy predictions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Real-time visualization dashboard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Decision support for utilities &amp; consumers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Supports sustainable energy management and renewable integration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120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Conclusion</a:t>
            </a:r>
            <a:endParaRPr sz="3800"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600">
                <a:solidFill>
                  <a:schemeClr val="dk1"/>
                </a:solidFill>
              </a:rPr>
              <a:t>ML/DL can transform energy consumption prediction.</a:t>
            </a:r>
            <a:br>
              <a:rPr b="1" lang="en" sz="1600">
                <a:solidFill>
                  <a:schemeClr val="dk1"/>
                </a:solidFill>
              </a:rPr>
            </a:br>
            <a:endParaRPr b="1" sz="16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600">
                <a:solidFill>
                  <a:schemeClr val="dk1"/>
                </a:solidFill>
              </a:rPr>
              <a:t>Smart meter &amp; weather data enable better demand-supply balance.</a:t>
            </a:r>
            <a:br>
              <a:rPr b="1" lang="en" sz="1600">
                <a:solidFill>
                  <a:schemeClr val="dk1"/>
                </a:solidFill>
              </a:rPr>
            </a:br>
            <a:endParaRPr b="1" sz="16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600">
                <a:solidFill>
                  <a:schemeClr val="dk1"/>
                </a:solidFill>
              </a:rPr>
              <a:t>Reduces wastage, lowers costs, and supports green energy initiatives.</a:t>
            </a:r>
            <a:br>
              <a:rPr b="1" lang="en" sz="1600">
                <a:solidFill>
                  <a:schemeClr val="dk1"/>
                </a:solidFill>
              </a:rPr>
            </a:br>
            <a:endParaRPr b="1" sz="16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600">
                <a:solidFill>
                  <a:schemeClr val="dk1"/>
                </a:solidFill>
              </a:rPr>
              <a:t>Can be extended to IoT smart homes &amp; industrial power optimization.</a:t>
            </a:r>
            <a:br>
              <a:rPr b="1" lang="en" sz="1600">
                <a:solidFill>
                  <a:schemeClr val="dk1"/>
                </a:solidFill>
              </a:rPr>
            </a:b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