
<file path=[Content_Types].xml><?xml version="1.0" encoding="utf-8"?>
<Types xmlns="http://schemas.openxmlformats.org/package/2006/content-types">
  <Default ContentType="application/xml" Extension="xml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6" Type="http://schemas.openxmlformats.org/officeDocument/2006/relationships/slide" Target="slides/slide1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38c601a86f3_0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38c601a86f3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g38c601a86f3_0_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" name="Google Shape;64;g38c601a86f3_0_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g38c601a86f3_0_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" name="Google Shape;70;g38c601a86f3_0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g38ca73b6ba4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" name="Google Shape;76;g38ca73b6ba4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g38c601a86f3_0_2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" name="Google Shape;93;g38c601a86f3_0_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g38c601a86f3_0_2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" name="Google Shape;99;g38c601a86f3_0_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g38c601a86f3_0_3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5" name="Google Shape;105;g38c601a86f3_0_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g38c601a86f3_0_3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1" name="Google Shape;111;g38c601a86f3_0_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g38c601a86f3_0_4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7" name="Google Shape;117;g38c601a86f3_0_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g38c601a86f3_0_5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3" name="Google Shape;123;g38c601a86f3_0_5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300"/>
              <a:t>Deepfake Detection Using Convolutional Neural Networks (CNN)</a:t>
            </a:r>
            <a:endParaRPr sz="23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6400"/>
          </a:p>
        </p:txBody>
      </p:sp>
      <p:sp>
        <p:nvSpPr>
          <p:cNvPr id="55" name="Google Shape;55;p13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3"/>
              <a:buFont typeface="Arial"/>
              <a:buNone/>
            </a:pPr>
            <a:r>
              <a:rPr b="1" lang="en" sz="1854">
                <a:solidFill>
                  <a:schemeClr val="dk1"/>
                </a:solidFill>
              </a:rPr>
              <a:t>Subtitle:</a:t>
            </a:r>
            <a:r>
              <a:rPr lang="en" sz="1854">
                <a:solidFill>
                  <a:schemeClr val="dk1"/>
                </a:solidFill>
              </a:rPr>
              <a:t> A project to combat misinformation and protect digital content integrity.</a:t>
            </a:r>
            <a:endParaRPr sz="1854">
              <a:solidFill>
                <a:schemeClr val="dk1"/>
              </a:solidFill>
            </a:endParaRPr>
          </a:p>
          <a:p>
            <a:pPr indent="0" lvl="0" marL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3"/>
              <a:buFont typeface="Arial"/>
              <a:buNone/>
            </a:pPr>
            <a:r>
              <a:t/>
            </a:r>
            <a:endParaRPr sz="3802">
              <a:solidFill>
                <a:schemeClr val="dk1"/>
              </a:solidFill>
            </a:endParaRPr>
          </a:p>
          <a:p>
            <a:pPr indent="0" lvl="0" marL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23"/>
              <a:buNone/>
            </a:pPr>
            <a:r>
              <a:t/>
            </a:r>
            <a:endParaRPr sz="233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620"/>
              <a:t> Introduction</a:t>
            </a:r>
            <a:endParaRPr sz="2620"/>
          </a:p>
        </p:txBody>
      </p:sp>
      <p:sp>
        <p:nvSpPr>
          <p:cNvPr id="61" name="Google Shape;61;p1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500">
                <a:solidFill>
                  <a:schemeClr val="dk1"/>
                </a:solidFill>
              </a:rPr>
              <a:t>What are Deepfakes?</a:t>
            </a:r>
            <a:endParaRPr b="1" sz="1500">
              <a:solidFill>
                <a:schemeClr val="dk1"/>
              </a:solidFill>
            </a:endParaRPr>
          </a:p>
          <a:p>
            <a:pPr indent="-323850" lvl="0" marL="45720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500"/>
              <a:buChar char="●"/>
            </a:pPr>
            <a:r>
              <a:rPr lang="en" sz="1500">
                <a:solidFill>
                  <a:schemeClr val="dk1"/>
                </a:solidFill>
              </a:rPr>
              <a:t>Synthetic media where a person's face, voice, or actions are manipulated.</a:t>
            </a:r>
            <a:endParaRPr sz="15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500">
                <a:solidFill>
                  <a:schemeClr val="dk1"/>
                </a:solidFill>
              </a:rPr>
              <a:t>The Threat:</a:t>
            </a:r>
            <a:endParaRPr b="1" sz="1500">
              <a:solidFill>
                <a:schemeClr val="dk1"/>
              </a:solidFill>
            </a:endParaRPr>
          </a:p>
          <a:p>
            <a:pPr indent="-323850" lvl="0" marL="45720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500"/>
              <a:buChar char="●"/>
            </a:pPr>
            <a:r>
              <a:rPr lang="en" sz="1500">
                <a:solidFill>
                  <a:schemeClr val="dk1"/>
                </a:solidFill>
              </a:rPr>
              <a:t>Poses significant risks to privacy, security, and public trust.</a:t>
            </a:r>
            <a:endParaRPr sz="1500">
              <a:solidFill>
                <a:schemeClr val="dk1"/>
              </a:solidFill>
            </a:endParaRPr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Char char="●"/>
            </a:pPr>
            <a:r>
              <a:rPr lang="en" sz="1500">
                <a:solidFill>
                  <a:schemeClr val="dk1"/>
                </a:solidFill>
              </a:rPr>
              <a:t>Spreads misinformation and enables malicious activities.</a:t>
            </a:r>
            <a:endParaRPr sz="15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500">
                <a:solidFill>
                  <a:schemeClr val="dk1"/>
                </a:solidFill>
              </a:rPr>
              <a:t>Our Solution:</a:t>
            </a:r>
            <a:endParaRPr b="1" sz="1500">
              <a:solidFill>
                <a:schemeClr val="dk1"/>
              </a:solidFill>
            </a:endParaRPr>
          </a:p>
          <a:p>
            <a:pPr indent="-323850" lvl="0" marL="45720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500"/>
              <a:buChar char="●"/>
            </a:pPr>
            <a:r>
              <a:rPr lang="en" sz="1500">
                <a:solidFill>
                  <a:schemeClr val="dk1"/>
                </a:solidFill>
              </a:rPr>
              <a:t>Using AI, specifically Convolutional Neural Networks (CNNs), for automated and accurate detection.</a:t>
            </a:r>
            <a:endParaRPr sz="15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 sz="22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Problem Statement</a:t>
            </a:r>
            <a:endParaRPr/>
          </a:p>
        </p:txBody>
      </p:sp>
      <p:sp>
        <p:nvSpPr>
          <p:cNvPr id="67" name="Google Shape;67;p1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900">
                <a:solidFill>
                  <a:schemeClr val="dk1"/>
                </a:solidFill>
              </a:rPr>
              <a:t>The rapid and widespread creation of deepfakes has led to critical issues:</a:t>
            </a:r>
            <a:endParaRPr sz="1900">
              <a:solidFill>
                <a:schemeClr val="dk1"/>
              </a:solidFill>
            </a:endParaRPr>
          </a:p>
          <a:p>
            <a:pPr indent="-349250" lvl="0" marL="45720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900"/>
              <a:buChar char="●"/>
            </a:pPr>
            <a:r>
              <a:rPr b="1" lang="en" sz="1900">
                <a:solidFill>
                  <a:schemeClr val="dk1"/>
                </a:solidFill>
              </a:rPr>
              <a:t>Misinformation:</a:t>
            </a:r>
            <a:r>
              <a:rPr lang="en" sz="1900">
                <a:solidFill>
                  <a:schemeClr val="dk1"/>
                </a:solidFill>
              </a:rPr>
              <a:t> Spreading false narratives and propaganda.</a:t>
            </a:r>
            <a:endParaRPr sz="1900">
              <a:solidFill>
                <a:schemeClr val="dk1"/>
              </a:solidFill>
            </a:endParaRPr>
          </a:p>
          <a:p>
            <a:pPr indent="-3492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Char char="●"/>
            </a:pPr>
            <a:r>
              <a:rPr b="1" lang="en" sz="1900">
                <a:solidFill>
                  <a:schemeClr val="dk1"/>
                </a:solidFill>
              </a:rPr>
              <a:t>Identity Theft:</a:t>
            </a:r>
            <a:r>
              <a:rPr lang="en" sz="1900">
                <a:solidFill>
                  <a:schemeClr val="dk1"/>
                </a:solidFill>
              </a:rPr>
              <a:t> Impersonating individuals for fraud or defamation.</a:t>
            </a:r>
            <a:endParaRPr sz="1900">
              <a:solidFill>
                <a:schemeClr val="dk1"/>
              </a:solidFill>
            </a:endParaRPr>
          </a:p>
          <a:p>
            <a:pPr indent="-3492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Char char="●"/>
            </a:pPr>
            <a:r>
              <a:rPr b="1" lang="en" sz="1900">
                <a:solidFill>
                  <a:schemeClr val="dk1"/>
                </a:solidFill>
              </a:rPr>
              <a:t>Security Risks:</a:t>
            </a:r>
            <a:r>
              <a:rPr lang="en" sz="1900">
                <a:solidFill>
                  <a:schemeClr val="dk1"/>
                </a:solidFill>
              </a:rPr>
              <a:t> Undermining trust in digital evidence and communications.</a:t>
            </a:r>
            <a:endParaRPr sz="19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900">
                <a:solidFill>
                  <a:schemeClr val="dk1"/>
                </a:solidFill>
              </a:rPr>
              <a:t>The Need:</a:t>
            </a:r>
            <a:r>
              <a:rPr lang="en" sz="1900">
                <a:solidFill>
                  <a:schemeClr val="dk1"/>
                </a:solidFill>
              </a:rPr>
              <a:t> An efficient, automated system to distinguish authentic media from manipulated deepfake content.</a:t>
            </a:r>
            <a:endParaRPr sz="19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 sz="26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2000"/>
              <a:t> Project Objective</a:t>
            </a:r>
            <a:endParaRPr sz="3700"/>
          </a:p>
        </p:txBody>
      </p:sp>
      <p:sp>
        <p:nvSpPr>
          <p:cNvPr id="73" name="Google Shape;73;p1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1900">
              <a:solidFill>
                <a:schemeClr val="dk1"/>
              </a:solidFill>
            </a:endParaRPr>
          </a:p>
          <a:p>
            <a:pPr indent="-349250" lvl="0" marL="45720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900"/>
              <a:buChar char="●"/>
            </a:pPr>
            <a:r>
              <a:rPr lang="en" sz="1900">
                <a:solidFill>
                  <a:schemeClr val="dk1"/>
                </a:solidFill>
              </a:rPr>
              <a:t>To develop a robust AI system capable of accurately detecting manipulated (deepfake) images and videos.</a:t>
            </a:r>
            <a:endParaRPr sz="1900">
              <a:solidFill>
                <a:schemeClr val="dk1"/>
              </a:solidFill>
            </a:endParaRPr>
          </a:p>
          <a:p>
            <a:pPr indent="-3492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Char char="●"/>
            </a:pPr>
            <a:r>
              <a:rPr lang="en" sz="1900">
                <a:solidFill>
                  <a:schemeClr val="dk1"/>
                </a:solidFill>
              </a:rPr>
              <a:t>The goal is to provide a practical tool that helps in:</a:t>
            </a:r>
            <a:endParaRPr sz="1900">
              <a:solidFill>
                <a:schemeClr val="dk1"/>
              </a:solidFill>
            </a:endParaRPr>
          </a:p>
          <a:p>
            <a:pPr indent="-34925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Char char="○"/>
            </a:pPr>
            <a:r>
              <a:rPr lang="en" sz="1900">
                <a:solidFill>
                  <a:schemeClr val="dk1"/>
                </a:solidFill>
              </a:rPr>
              <a:t>Combating the spread of misinformation.</a:t>
            </a:r>
            <a:endParaRPr sz="1900">
              <a:solidFill>
                <a:schemeClr val="dk1"/>
              </a:solidFill>
            </a:endParaRPr>
          </a:p>
          <a:p>
            <a:pPr indent="-34925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Char char="○"/>
            </a:pPr>
            <a:r>
              <a:rPr lang="en" sz="1900">
                <a:solidFill>
                  <a:schemeClr val="dk1"/>
                </a:solidFill>
              </a:rPr>
              <a:t>Protecting the integrity of digital content.</a:t>
            </a:r>
            <a:endParaRPr sz="19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 sz="26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System architecture</a:t>
            </a:r>
            <a:endParaRPr/>
          </a:p>
        </p:txBody>
      </p:sp>
      <p:sp>
        <p:nvSpPr>
          <p:cNvPr id="79" name="Google Shape;79;p17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en"/>
              <a:t>.</a:t>
            </a:r>
            <a:endParaRPr/>
          </a:p>
        </p:txBody>
      </p:sp>
      <p:sp>
        <p:nvSpPr>
          <p:cNvPr id="80" name="Google Shape;80;p17"/>
          <p:cNvSpPr/>
          <p:nvPr/>
        </p:nvSpPr>
        <p:spPr>
          <a:xfrm>
            <a:off x="1620475" y="1490900"/>
            <a:ext cx="1928700" cy="6138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Data collection</a:t>
            </a:r>
            <a:endParaRPr/>
          </a:p>
        </p:txBody>
      </p:sp>
      <p:sp>
        <p:nvSpPr>
          <p:cNvPr id="81" name="Google Shape;81;p17"/>
          <p:cNvSpPr/>
          <p:nvPr/>
        </p:nvSpPr>
        <p:spPr>
          <a:xfrm>
            <a:off x="1638275" y="2439675"/>
            <a:ext cx="1928700" cy="6138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preprocessing</a:t>
            </a:r>
            <a:endParaRPr/>
          </a:p>
        </p:txBody>
      </p:sp>
      <p:sp>
        <p:nvSpPr>
          <p:cNvPr id="82" name="Google Shape;82;p17"/>
          <p:cNvSpPr/>
          <p:nvPr/>
        </p:nvSpPr>
        <p:spPr>
          <a:xfrm>
            <a:off x="1638275" y="3468800"/>
            <a:ext cx="1928700" cy="6138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Model Training</a:t>
            </a:r>
            <a:endParaRPr/>
          </a:p>
        </p:txBody>
      </p:sp>
      <p:sp>
        <p:nvSpPr>
          <p:cNvPr id="83" name="Google Shape;83;p17"/>
          <p:cNvSpPr/>
          <p:nvPr/>
        </p:nvSpPr>
        <p:spPr>
          <a:xfrm>
            <a:off x="4318600" y="3468800"/>
            <a:ext cx="1928700" cy="6138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Model testing</a:t>
            </a:r>
            <a:endParaRPr/>
          </a:p>
        </p:txBody>
      </p:sp>
      <p:sp>
        <p:nvSpPr>
          <p:cNvPr id="84" name="Google Shape;84;p17"/>
          <p:cNvSpPr/>
          <p:nvPr/>
        </p:nvSpPr>
        <p:spPr>
          <a:xfrm>
            <a:off x="4318600" y="2439675"/>
            <a:ext cx="1928700" cy="6138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        evaluation</a:t>
            </a:r>
            <a:endParaRPr/>
          </a:p>
        </p:txBody>
      </p:sp>
      <p:sp>
        <p:nvSpPr>
          <p:cNvPr id="85" name="Google Shape;85;p17"/>
          <p:cNvSpPr/>
          <p:nvPr/>
        </p:nvSpPr>
        <p:spPr>
          <a:xfrm>
            <a:off x="4318600" y="1332350"/>
            <a:ext cx="1928700" cy="6138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deployment</a:t>
            </a:r>
            <a:endParaRPr/>
          </a:p>
        </p:txBody>
      </p:sp>
      <p:cxnSp>
        <p:nvCxnSpPr>
          <p:cNvPr id="86" name="Google Shape;86;p17"/>
          <p:cNvCxnSpPr>
            <a:stCxn id="80" idx="2"/>
            <a:endCxn id="81" idx="0"/>
          </p:cNvCxnSpPr>
          <p:nvPr/>
        </p:nvCxnSpPr>
        <p:spPr>
          <a:xfrm>
            <a:off x="2584825" y="2104700"/>
            <a:ext cx="17700" cy="3351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87" name="Google Shape;87;p17"/>
          <p:cNvCxnSpPr>
            <a:stCxn id="81" idx="2"/>
            <a:endCxn id="82" idx="0"/>
          </p:cNvCxnSpPr>
          <p:nvPr/>
        </p:nvCxnSpPr>
        <p:spPr>
          <a:xfrm>
            <a:off x="2602625" y="3053475"/>
            <a:ext cx="0" cy="4152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88" name="Google Shape;88;p17"/>
          <p:cNvCxnSpPr>
            <a:stCxn id="82" idx="3"/>
            <a:endCxn id="83" idx="1"/>
          </p:cNvCxnSpPr>
          <p:nvPr/>
        </p:nvCxnSpPr>
        <p:spPr>
          <a:xfrm>
            <a:off x="3566975" y="3775700"/>
            <a:ext cx="7515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89" name="Google Shape;89;p17"/>
          <p:cNvCxnSpPr>
            <a:stCxn id="83" idx="0"/>
            <a:endCxn id="84" idx="2"/>
          </p:cNvCxnSpPr>
          <p:nvPr/>
        </p:nvCxnSpPr>
        <p:spPr>
          <a:xfrm rot="10800000">
            <a:off x="5282950" y="3053600"/>
            <a:ext cx="0" cy="4152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90" name="Google Shape;90;p17"/>
          <p:cNvCxnSpPr>
            <a:stCxn id="84" idx="0"/>
            <a:endCxn id="85" idx="2"/>
          </p:cNvCxnSpPr>
          <p:nvPr/>
        </p:nvCxnSpPr>
        <p:spPr>
          <a:xfrm rot="10800000">
            <a:off x="5282950" y="1946175"/>
            <a:ext cx="0" cy="4935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800"/>
              <a:t>Methodology Overview</a:t>
            </a:r>
            <a:endParaRPr sz="3500"/>
          </a:p>
        </p:txBody>
      </p:sp>
      <p:sp>
        <p:nvSpPr>
          <p:cNvPr id="96" name="Google Shape;96;p18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2000">
              <a:solidFill>
                <a:schemeClr val="dk1"/>
              </a:solidFill>
            </a:endParaRPr>
          </a:p>
          <a:p>
            <a:pPr indent="-355600" lvl="0" marL="45720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000"/>
              <a:buChar char="●"/>
            </a:pPr>
            <a:r>
              <a:rPr lang="en" sz="2000">
                <a:solidFill>
                  <a:schemeClr val="dk1"/>
                </a:solidFill>
              </a:rPr>
              <a:t>A step-by-step approach to building the detection system:</a:t>
            </a:r>
            <a:endParaRPr sz="2000">
              <a:solidFill>
                <a:schemeClr val="dk1"/>
              </a:solidFill>
            </a:endParaRPr>
          </a:p>
          <a:p>
            <a:pPr indent="-35560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AutoNum type="arabicPeriod"/>
            </a:pPr>
            <a:r>
              <a:rPr b="1" lang="en" sz="2000">
                <a:solidFill>
                  <a:schemeClr val="dk1"/>
                </a:solidFill>
              </a:rPr>
              <a:t>Data Collection:</a:t>
            </a:r>
            <a:r>
              <a:rPr lang="en" sz="2000">
                <a:solidFill>
                  <a:schemeClr val="dk1"/>
                </a:solidFill>
              </a:rPr>
              <a:t> Gather a diverse dataset of real and fake media.</a:t>
            </a:r>
            <a:endParaRPr sz="2000">
              <a:solidFill>
                <a:schemeClr val="dk1"/>
              </a:solidFill>
            </a:endParaRPr>
          </a:p>
          <a:p>
            <a:pPr indent="-35560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AutoNum type="arabicPeriod"/>
            </a:pPr>
            <a:r>
              <a:rPr b="1" lang="en" sz="2000">
                <a:solidFill>
                  <a:schemeClr val="dk1"/>
                </a:solidFill>
              </a:rPr>
              <a:t>Preprocessing:</a:t>
            </a:r>
            <a:r>
              <a:rPr lang="en" sz="2000">
                <a:solidFill>
                  <a:schemeClr val="dk1"/>
                </a:solidFill>
              </a:rPr>
              <a:t> Prepare the data for model training.</a:t>
            </a:r>
            <a:endParaRPr sz="2000">
              <a:solidFill>
                <a:schemeClr val="dk1"/>
              </a:solidFill>
            </a:endParaRPr>
          </a:p>
          <a:p>
            <a:pPr indent="-35560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AutoNum type="arabicPeriod"/>
            </a:pPr>
            <a:r>
              <a:rPr b="1" lang="en" sz="2000">
                <a:solidFill>
                  <a:schemeClr val="dk1"/>
                </a:solidFill>
              </a:rPr>
              <a:t>Model Development:</a:t>
            </a:r>
            <a:r>
              <a:rPr lang="en" sz="2000">
                <a:solidFill>
                  <a:schemeClr val="dk1"/>
                </a:solidFill>
              </a:rPr>
              <a:t> Build and train a CNN classifier.</a:t>
            </a:r>
            <a:endParaRPr sz="2000">
              <a:solidFill>
                <a:schemeClr val="dk1"/>
              </a:solidFill>
            </a:endParaRPr>
          </a:p>
          <a:p>
            <a:pPr indent="-35560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AutoNum type="arabicPeriod"/>
            </a:pPr>
            <a:r>
              <a:rPr b="1" lang="en" sz="2000">
                <a:solidFill>
                  <a:schemeClr val="dk1"/>
                </a:solidFill>
              </a:rPr>
              <a:t>Evaluation:</a:t>
            </a:r>
            <a:r>
              <a:rPr lang="en" sz="2000">
                <a:solidFill>
                  <a:schemeClr val="dk1"/>
                </a:solidFill>
              </a:rPr>
              <a:t> Test the model's performance rigorously.</a:t>
            </a:r>
            <a:endParaRPr sz="2000">
              <a:solidFill>
                <a:schemeClr val="dk1"/>
              </a:solidFill>
            </a:endParaRPr>
          </a:p>
          <a:p>
            <a:pPr indent="-35560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AutoNum type="arabicPeriod"/>
            </a:pPr>
            <a:r>
              <a:rPr b="1" lang="en" sz="2000">
                <a:solidFill>
                  <a:schemeClr val="dk1"/>
                </a:solidFill>
              </a:rPr>
              <a:t>Deployment:</a:t>
            </a:r>
            <a:r>
              <a:rPr lang="en" sz="2000">
                <a:solidFill>
                  <a:schemeClr val="dk1"/>
                </a:solidFill>
              </a:rPr>
              <a:t> Create a user-friendly application.</a:t>
            </a:r>
            <a:endParaRPr sz="20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 sz="270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800"/>
              <a:t>Data Collection &amp; Preprocessing</a:t>
            </a:r>
            <a:endParaRPr sz="3500"/>
          </a:p>
        </p:txBody>
      </p:sp>
      <p:sp>
        <p:nvSpPr>
          <p:cNvPr id="102" name="Google Shape;102;p19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1700">
              <a:solidFill>
                <a:schemeClr val="dk1"/>
              </a:solidFill>
            </a:endParaRPr>
          </a:p>
          <a:p>
            <a:pPr indent="-336550" lvl="0" marL="45720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700"/>
              <a:buChar char="●"/>
            </a:pPr>
            <a:r>
              <a:rPr b="1" lang="en" sz="1700">
                <a:solidFill>
                  <a:schemeClr val="dk1"/>
                </a:solidFill>
              </a:rPr>
              <a:t>Datasets:</a:t>
            </a:r>
            <a:endParaRPr b="1" sz="1700">
              <a:solidFill>
                <a:schemeClr val="dk1"/>
              </a:solidFill>
            </a:endParaRPr>
          </a:p>
          <a:p>
            <a:pPr indent="-33655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AutoNum type="arabicPeriod"/>
            </a:pPr>
            <a:r>
              <a:rPr lang="en" sz="1700">
                <a:solidFill>
                  <a:schemeClr val="dk1"/>
                </a:solidFill>
              </a:rPr>
              <a:t>Utilizing standard benchmarks: </a:t>
            </a:r>
            <a:r>
              <a:rPr b="1" lang="en" sz="1700">
                <a:solidFill>
                  <a:schemeClr val="dk1"/>
                </a:solidFill>
              </a:rPr>
              <a:t>FaceForensics++, DFDC, Celeb-DF</a:t>
            </a:r>
            <a:r>
              <a:rPr lang="en" sz="1700">
                <a:solidFill>
                  <a:schemeClr val="dk1"/>
                </a:solidFill>
              </a:rPr>
              <a:t>.</a:t>
            </a:r>
            <a:endParaRPr sz="1700">
              <a:solidFill>
                <a:schemeClr val="dk1"/>
              </a:solidFill>
            </a:endParaRPr>
          </a:p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Char char="●"/>
            </a:pPr>
            <a:r>
              <a:rPr b="1" lang="en" sz="1700">
                <a:solidFill>
                  <a:schemeClr val="dk1"/>
                </a:solidFill>
              </a:rPr>
              <a:t>Preprocessing Steps:</a:t>
            </a:r>
            <a:endParaRPr b="1" sz="1700">
              <a:solidFill>
                <a:schemeClr val="dk1"/>
              </a:solidFill>
            </a:endParaRPr>
          </a:p>
          <a:p>
            <a:pPr indent="-33655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AutoNum type="arabicPeriod"/>
            </a:pPr>
            <a:r>
              <a:rPr b="1" lang="en" sz="1700">
                <a:solidFill>
                  <a:schemeClr val="dk1"/>
                </a:solidFill>
              </a:rPr>
              <a:t>Frame Extraction:</a:t>
            </a:r>
            <a:r>
              <a:rPr lang="en" sz="1700">
                <a:solidFill>
                  <a:schemeClr val="dk1"/>
                </a:solidFill>
              </a:rPr>
              <a:t> Convert videos into individual image frames.</a:t>
            </a:r>
            <a:endParaRPr sz="1700">
              <a:solidFill>
                <a:schemeClr val="dk1"/>
              </a:solidFill>
            </a:endParaRPr>
          </a:p>
          <a:p>
            <a:pPr indent="-33655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AutoNum type="arabicPeriod"/>
            </a:pPr>
            <a:r>
              <a:rPr b="1" lang="en" sz="1700">
                <a:solidFill>
                  <a:schemeClr val="dk1"/>
                </a:solidFill>
              </a:rPr>
              <a:t>Face Detection:</a:t>
            </a:r>
            <a:r>
              <a:rPr lang="en" sz="1700">
                <a:solidFill>
                  <a:schemeClr val="dk1"/>
                </a:solidFill>
              </a:rPr>
              <a:t> Isolate and crop faces using </a:t>
            </a:r>
            <a:r>
              <a:rPr b="1" lang="en" sz="1700">
                <a:solidFill>
                  <a:schemeClr val="dk1"/>
                </a:solidFill>
              </a:rPr>
              <a:t>MTCNN</a:t>
            </a:r>
            <a:r>
              <a:rPr lang="en" sz="1700">
                <a:solidFill>
                  <a:schemeClr val="dk1"/>
                </a:solidFill>
              </a:rPr>
              <a:t>.</a:t>
            </a:r>
            <a:endParaRPr sz="1700">
              <a:solidFill>
                <a:schemeClr val="dk1"/>
              </a:solidFill>
            </a:endParaRPr>
          </a:p>
          <a:p>
            <a:pPr indent="-33655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AutoNum type="arabicPeriod"/>
            </a:pPr>
            <a:r>
              <a:rPr b="1" lang="en" sz="1700">
                <a:solidFill>
                  <a:schemeClr val="dk1"/>
                </a:solidFill>
              </a:rPr>
              <a:t>Normalization:</a:t>
            </a:r>
            <a:r>
              <a:rPr lang="en" sz="1700">
                <a:solidFill>
                  <a:schemeClr val="dk1"/>
                </a:solidFill>
              </a:rPr>
              <a:t> Resize all images to 224x224 pixels and normalize pixel values to a standard range.</a:t>
            </a:r>
            <a:endParaRPr sz="17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 sz="240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2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800"/>
              <a:t>Model Development</a:t>
            </a:r>
            <a:endParaRPr sz="3500"/>
          </a:p>
        </p:txBody>
      </p:sp>
      <p:sp>
        <p:nvSpPr>
          <p:cNvPr id="108" name="Google Shape;108;p20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700">
                <a:solidFill>
                  <a:schemeClr val="dk1"/>
                </a:solidFill>
              </a:rPr>
              <a:t> </a:t>
            </a:r>
            <a:endParaRPr b="1" sz="1700">
              <a:solidFill>
                <a:schemeClr val="dk1"/>
              </a:solidFill>
            </a:endParaRPr>
          </a:p>
          <a:p>
            <a:pPr indent="-336550" lvl="0" marL="45720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700"/>
              <a:buChar char="●"/>
            </a:pPr>
            <a:r>
              <a:rPr b="1" lang="en" sz="1700">
                <a:solidFill>
                  <a:schemeClr val="dk1"/>
                </a:solidFill>
              </a:rPr>
              <a:t>Architecture:</a:t>
            </a:r>
            <a:endParaRPr b="1" sz="1700">
              <a:solidFill>
                <a:schemeClr val="dk1"/>
              </a:solidFill>
            </a:endParaRPr>
          </a:p>
          <a:p>
            <a:pPr indent="-33655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Char char="○"/>
            </a:pPr>
            <a:r>
              <a:rPr lang="en" sz="1700">
                <a:solidFill>
                  <a:schemeClr val="dk1"/>
                </a:solidFill>
              </a:rPr>
              <a:t>A </a:t>
            </a:r>
            <a:r>
              <a:rPr b="1" lang="en" sz="1700">
                <a:solidFill>
                  <a:schemeClr val="dk1"/>
                </a:solidFill>
              </a:rPr>
              <a:t>Convolutional Neural Network (CNN)</a:t>
            </a:r>
            <a:r>
              <a:rPr lang="en" sz="1700">
                <a:solidFill>
                  <a:schemeClr val="dk1"/>
                </a:solidFill>
              </a:rPr>
              <a:t> designed for binary classification.</a:t>
            </a:r>
            <a:endParaRPr sz="1700">
              <a:solidFill>
                <a:schemeClr val="dk1"/>
              </a:solidFill>
            </a:endParaRPr>
          </a:p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Char char="●"/>
            </a:pPr>
            <a:r>
              <a:rPr b="1" lang="en" sz="1700">
                <a:solidFill>
                  <a:schemeClr val="dk1"/>
                </a:solidFill>
              </a:rPr>
              <a:t>Task:</a:t>
            </a:r>
            <a:endParaRPr b="1" sz="1700">
              <a:solidFill>
                <a:schemeClr val="dk1"/>
              </a:solidFill>
            </a:endParaRPr>
          </a:p>
          <a:p>
            <a:pPr indent="-33655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Char char="○"/>
            </a:pPr>
            <a:r>
              <a:rPr lang="en" sz="1700">
                <a:solidFill>
                  <a:schemeClr val="dk1"/>
                </a:solidFill>
              </a:rPr>
              <a:t>To classify input as either </a:t>
            </a:r>
            <a:r>
              <a:rPr b="1" lang="en" sz="1700">
                <a:solidFill>
                  <a:schemeClr val="dk1"/>
                </a:solidFill>
              </a:rPr>
              <a:t>'Real'</a:t>
            </a:r>
            <a:r>
              <a:rPr lang="en" sz="1700">
                <a:solidFill>
                  <a:schemeClr val="dk1"/>
                </a:solidFill>
              </a:rPr>
              <a:t> or </a:t>
            </a:r>
            <a:r>
              <a:rPr b="1" lang="en" sz="1700">
                <a:solidFill>
                  <a:schemeClr val="dk1"/>
                </a:solidFill>
              </a:rPr>
              <a:t>'Fake'</a:t>
            </a:r>
            <a:r>
              <a:rPr lang="en" sz="1700">
                <a:solidFill>
                  <a:schemeClr val="dk1"/>
                </a:solidFill>
              </a:rPr>
              <a:t>.</a:t>
            </a:r>
            <a:endParaRPr sz="1700">
              <a:solidFill>
                <a:schemeClr val="dk1"/>
              </a:solidFill>
            </a:endParaRPr>
          </a:p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Char char="●"/>
            </a:pPr>
            <a:r>
              <a:rPr b="1" lang="en" sz="1700">
                <a:solidFill>
                  <a:schemeClr val="dk1"/>
                </a:solidFill>
              </a:rPr>
              <a:t>Training:</a:t>
            </a:r>
            <a:endParaRPr b="1" sz="1700">
              <a:solidFill>
                <a:schemeClr val="dk1"/>
              </a:solidFill>
            </a:endParaRPr>
          </a:p>
          <a:p>
            <a:pPr indent="-33655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Char char="○"/>
            </a:pPr>
            <a:r>
              <a:rPr lang="en" sz="1700">
                <a:solidFill>
                  <a:schemeClr val="dk1"/>
                </a:solidFill>
              </a:rPr>
              <a:t>The model is trained on the labeled dataset.</a:t>
            </a:r>
            <a:endParaRPr sz="1700">
              <a:solidFill>
                <a:schemeClr val="dk1"/>
              </a:solidFill>
            </a:endParaRPr>
          </a:p>
          <a:p>
            <a:pPr indent="-33655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Char char="○"/>
            </a:pPr>
            <a:r>
              <a:rPr b="1" lang="en" sz="1700">
                <a:solidFill>
                  <a:schemeClr val="dk1"/>
                </a:solidFill>
              </a:rPr>
              <a:t>Binary Cross-Entropy Loss</a:t>
            </a:r>
            <a:r>
              <a:rPr lang="en" sz="1700">
                <a:solidFill>
                  <a:schemeClr val="dk1"/>
                </a:solidFill>
              </a:rPr>
              <a:t> is used to optimize the model's weights and improve its predictive accuracy.</a:t>
            </a:r>
            <a:endParaRPr sz="17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 sz="240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2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2000"/>
              <a:t>Evaluation Metrics</a:t>
            </a:r>
            <a:endParaRPr sz="3700"/>
          </a:p>
        </p:txBody>
      </p:sp>
      <p:sp>
        <p:nvSpPr>
          <p:cNvPr id="114" name="Google Shape;114;p2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>
              <a:solidFill>
                <a:schemeClr val="dk1"/>
              </a:solidFill>
            </a:endParaRPr>
          </a:p>
          <a:p>
            <a:pPr indent="-342900" lvl="0" marL="45720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">
                <a:solidFill>
                  <a:schemeClr val="dk1"/>
                </a:solidFill>
              </a:rPr>
              <a:t>To measure the model's effectiveness, we will use several key metrics:</a:t>
            </a:r>
            <a:endParaRPr>
              <a:solidFill>
                <a:schemeClr val="dk1"/>
              </a:solidFill>
            </a:endParaRPr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</a:pPr>
            <a:r>
              <a:rPr b="1" lang="en" sz="1800">
                <a:solidFill>
                  <a:schemeClr val="dk1"/>
                </a:solidFill>
              </a:rPr>
              <a:t>Accuracy:</a:t>
            </a:r>
            <a:r>
              <a:rPr lang="en" sz="1800">
                <a:solidFill>
                  <a:schemeClr val="dk1"/>
                </a:solidFill>
              </a:rPr>
              <a:t> Overall correct predictions.</a:t>
            </a:r>
            <a:endParaRPr sz="1800">
              <a:solidFill>
                <a:schemeClr val="dk1"/>
              </a:solidFill>
            </a:endParaRPr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</a:pPr>
            <a:r>
              <a:rPr b="1" lang="en" sz="1800">
                <a:solidFill>
                  <a:schemeClr val="dk1"/>
                </a:solidFill>
              </a:rPr>
              <a:t>Precision:</a:t>
            </a:r>
            <a:r>
              <a:rPr lang="en" sz="1800">
                <a:solidFill>
                  <a:schemeClr val="dk1"/>
                </a:solidFill>
              </a:rPr>
              <a:t> Correct positive predictions out of all positive predictions.</a:t>
            </a:r>
            <a:endParaRPr sz="1800">
              <a:solidFill>
                <a:schemeClr val="dk1"/>
              </a:solidFill>
            </a:endParaRPr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</a:pPr>
            <a:r>
              <a:rPr b="1" lang="en" sz="1800">
                <a:solidFill>
                  <a:schemeClr val="dk1"/>
                </a:solidFill>
              </a:rPr>
              <a:t>Recall:</a:t>
            </a:r>
            <a:r>
              <a:rPr lang="en" sz="1800">
                <a:solidFill>
                  <a:schemeClr val="dk1"/>
                </a:solidFill>
              </a:rPr>
              <a:t> Correct positive predictions out of all actual positives.</a:t>
            </a:r>
            <a:endParaRPr sz="1800">
              <a:solidFill>
                <a:schemeClr val="dk1"/>
              </a:solidFill>
            </a:endParaRPr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</a:pPr>
            <a:r>
              <a:rPr b="1" lang="en" sz="1800">
                <a:solidFill>
                  <a:schemeClr val="dk1"/>
                </a:solidFill>
              </a:rPr>
              <a:t>F1-Score:</a:t>
            </a:r>
            <a:r>
              <a:rPr lang="en" sz="1800">
                <a:solidFill>
                  <a:schemeClr val="dk1"/>
                </a:solidFill>
              </a:rPr>
              <a:t> The harmonic mean of Precision and Recall.</a:t>
            </a:r>
            <a:endParaRPr sz="1800">
              <a:solidFill>
                <a:schemeClr val="dk1"/>
              </a:solidFill>
            </a:endParaRPr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</a:pPr>
            <a:r>
              <a:rPr b="1" lang="en" sz="1800">
                <a:solidFill>
                  <a:schemeClr val="dk1"/>
                </a:solidFill>
              </a:rPr>
              <a:t>Confusion Matrix:</a:t>
            </a:r>
            <a:r>
              <a:rPr lang="en" sz="1800">
                <a:solidFill>
                  <a:schemeClr val="dk1"/>
                </a:solidFill>
              </a:rPr>
              <a:t> A table to visualize performance.</a:t>
            </a:r>
            <a:endParaRPr sz="18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 sz="250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2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2100"/>
              <a:t>Deployment</a:t>
            </a:r>
            <a:endParaRPr sz="3300"/>
          </a:p>
        </p:txBody>
      </p:sp>
      <p:sp>
        <p:nvSpPr>
          <p:cNvPr id="120" name="Google Shape;120;p22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1700">
              <a:solidFill>
                <a:schemeClr val="dk1"/>
              </a:solidFill>
            </a:endParaRPr>
          </a:p>
          <a:p>
            <a:pPr indent="-336550" lvl="0" marL="45720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700"/>
              <a:buChar char="●"/>
            </a:pPr>
            <a:r>
              <a:rPr b="1" lang="en" sz="1700">
                <a:solidFill>
                  <a:schemeClr val="dk1"/>
                </a:solidFill>
              </a:rPr>
              <a:t>Goal:</a:t>
            </a:r>
            <a:r>
              <a:rPr lang="en" sz="1700">
                <a:solidFill>
                  <a:schemeClr val="dk1"/>
                </a:solidFill>
              </a:rPr>
              <a:t> Make the model accessible and easy to use.</a:t>
            </a:r>
            <a:endParaRPr sz="1700">
              <a:solidFill>
                <a:schemeClr val="dk1"/>
              </a:solidFill>
            </a:endParaRPr>
          </a:p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Char char="●"/>
            </a:pPr>
            <a:r>
              <a:rPr b="1" lang="en" sz="1700">
                <a:solidFill>
                  <a:schemeClr val="dk1"/>
                </a:solidFill>
              </a:rPr>
              <a:t>Implementation:</a:t>
            </a:r>
            <a:endParaRPr b="1" sz="1700">
              <a:solidFill>
                <a:schemeClr val="dk1"/>
              </a:solidFill>
            </a:endParaRPr>
          </a:p>
          <a:p>
            <a:pPr indent="-33655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Char char="○"/>
            </a:pPr>
            <a:r>
              <a:rPr lang="en" sz="1700">
                <a:solidFill>
                  <a:schemeClr val="dk1"/>
                </a:solidFill>
              </a:rPr>
              <a:t>The trained CNN model will be integrated into a web application.</a:t>
            </a:r>
            <a:endParaRPr sz="1700">
              <a:solidFill>
                <a:schemeClr val="dk1"/>
              </a:solidFill>
            </a:endParaRPr>
          </a:p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Char char="●"/>
            </a:pPr>
            <a:r>
              <a:rPr b="1" lang="en" sz="1700">
                <a:solidFill>
                  <a:schemeClr val="dk1"/>
                </a:solidFill>
              </a:rPr>
              <a:t>Technology Stack:</a:t>
            </a:r>
            <a:endParaRPr b="1" sz="1700">
              <a:solidFill>
                <a:schemeClr val="dk1"/>
              </a:solidFill>
            </a:endParaRPr>
          </a:p>
          <a:p>
            <a:pPr indent="-33655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Char char="○"/>
            </a:pPr>
            <a:r>
              <a:rPr b="1" lang="en" sz="1700">
                <a:solidFill>
                  <a:schemeClr val="dk1"/>
                </a:solidFill>
              </a:rPr>
              <a:t>Flask, Django, or Streamlit</a:t>
            </a:r>
            <a:r>
              <a:rPr lang="en" sz="1700">
                <a:solidFill>
                  <a:schemeClr val="dk1"/>
                </a:solidFill>
              </a:rPr>
              <a:t> will be used to build the user interface.</a:t>
            </a:r>
            <a:endParaRPr sz="1700">
              <a:solidFill>
                <a:schemeClr val="dk1"/>
              </a:solidFill>
            </a:endParaRPr>
          </a:p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Char char="●"/>
            </a:pPr>
            <a:r>
              <a:rPr b="1" lang="en" sz="1700">
                <a:solidFill>
                  <a:schemeClr val="dk1"/>
                </a:solidFill>
              </a:rPr>
              <a:t>Functionality:</a:t>
            </a:r>
            <a:endParaRPr b="1" sz="1700">
              <a:solidFill>
                <a:schemeClr val="dk1"/>
              </a:solidFill>
            </a:endParaRPr>
          </a:p>
          <a:p>
            <a:pPr indent="-33655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Char char="○"/>
            </a:pPr>
            <a:r>
              <a:rPr lang="en" sz="1700">
                <a:solidFill>
                  <a:schemeClr val="dk1"/>
                </a:solidFill>
              </a:rPr>
              <a:t>Users can upload an image or video to receive a real-time prediction.</a:t>
            </a:r>
            <a:endParaRPr sz="17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 sz="240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2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2200"/>
              <a:t> Conclusion</a:t>
            </a:r>
            <a:endParaRPr sz="3200"/>
          </a:p>
        </p:txBody>
      </p:sp>
      <p:sp>
        <p:nvSpPr>
          <p:cNvPr id="126" name="Google Shape;126;p23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>
              <a:solidFill>
                <a:schemeClr val="dk1"/>
              </a:solidFill>
            </a:endParaRPr>
          </a:p>
          <a:p>
            <a:pPr indent="-342900" lvl="0" marL="45720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">
                <a:solidFill>
                  <a:schemeClr val="dk1"/>
                </a:solidFill>
              </a:rPr>
              <a:t>This project provides a practical AI-powered solution to the growing problem of deepfakes.</a:t>
            </a:r>
            <a:endParaRPr>
              <a:solidFill>
                <a:schemeClr val="dk1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">
                <a:solidFill>
                  <a:schemeClr val="dk1"/>
                </a:solidFill>
              </a:rPr>
              <a:t>It highlights the critical role of deep learning, particularly CNNs, in addressing modern digital security challenges.</a:t>
            </a:r>
            <a:endParaRPr>
              <a:solidFill>
                <a:schemeClr val="dk1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">
                <a:solidFill>
                  <a:schemeClr val="dk1"/>
                </a:solidFill>
              </a:rPr>
              <a:t>By developing this tool, we aim to contribute to a safer and more trustworthy digital environment.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 sz="25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