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B463F-865F-46B3-B7A7-2BA3CA2C1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288B1-00CF-4627-8E54-C31DFCFF00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1C3FD-B245-4558-8C04-ABDDF67F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60B0B-820B-4C21-AECF-FB92A8C2C98C}" type="datetimeFigureOut">
              <a:rPr lang="en-IN" smtClean="0"/>
              <a:t>17-10-2025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5AEA8-9264-4BA7-9C81-13CC88619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F6AA2-2536-4864-AE97-EA3BB13B8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75FBE-63E0-4359-A73D-51643197C7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2536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2BE48-93D9-40B6-90FC-A942C91AA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96FF5-B522-4138-95A2-CEDC759D2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92DAE-017C-4576-87FD-2F9B6AD6F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60B0B-820B-4C21-AECF-FB92A8C2C98C}" type="datetimeFigureOut">
              <a:rPr lang="en-IN" smtClean="0"/>
              <a:t>17-10-2025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51889-5C0E-4DCB-83B0-9F766DF44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1BB1B-740D-4753-A06F-FBD2BD179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75FBE-63E0-4359-A73D-51643197C7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5732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24816-5737-4C6B-BEDC-94A7A775C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A6CBA-C156-49A2-9F88-CA436CE89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74CB7-1962-42B3-9F75-569D43E68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60B0B-820B-4C21-AECF-FB92A8C2C98C}" type="datetimeFigureOut">
              <a:rPr lang="en-IN" smtClean="0"/>
              <a:t>17-10-2025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9D82A-CDCC-483F-92F1-024A53F36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6FC8C-07B2-4ED7-A294-73DA74EE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75FBE-63E0-4359-A73D-51643197C7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6161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A1B31-AFF2-45A1-A958-6508DFADB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135BB-A192-424F-9EA7-FA1FFC1B3A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03CA1F-E86C-4513-AA90-5738E67A9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EF8D07-DC50-43FA-B8B0-94396218B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60B0B-820B-4C21-AECF-FB92A8C2C98C}" type="datetimeFigureOut">
              <a:rPr lang="en-IN" smtClean="0"/>
              <a:t>17-10-2025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54BBD7-2FD6-4FC6-9EE6-8AC9D0EB6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BAB033-0DAE-4C9C-B0C7-89326DD0F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75FBE-63E0-4359-A73D-51643197C7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9357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B64CE-565C-4B24-AC2A-D255590DF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F2C29-9F3A-4B33-BD2C-52E33E06A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260073-84D2-4CFC-B63E-23FB990307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D744C7-F4C8-4FF1-88D1-96172182AA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E64DE6-B1B0-4E33-B73F-D7D1BFCB76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B0CD7C-E1C1-40B9-9529-FCC3467F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60B0B-820B-4C21-AECF-FB92A8C2C98C}" type="datetimeFigureOut">
              <a:rPr lang="en-IN" smtClean="0"/>
              <a:t>17-10-2025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F66DAB-0AF5-4791-9C74-9AB55AED7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42EF76-98E9-4264-AE34-BBFAB905E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75FBE-63E0-4359-A73D-51643197C7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7009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80664-7E01-4734-BD38-4B8EC0FB7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44C073-D7BC-4131-B876-6E3F8B54F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60B0B-820B-4C21-AECF-FB92A8C2C98C}" type="datetimeFigureOut">
              <a:rPr lang="en-IN" smtClean="0"/>
              <a:t>17-10-2025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72FD0F-2615-4B8C-881D-4BF222D1F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DE9434-A8B7-4879-853D-CD7C0B2BB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75FBE-63E0-4359-A73D-51643197C7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9458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0189C2-E89F-4B18-A507-F46A95DD8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60B0B-820B-4C21-AECF-FB92A8C2C98C}" type="datetimeFigureOut">
              <a:rPr lang="en-IN" smtClean="0"/>
              <a:t>17-10-2025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19462E-8A25-45EC-8950-970EF41A0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FE8DD6-C388-42CD-AEEE-8F7D5F3A0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75FBE-63E0-4359-A73D-51643197C7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2923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EA596-7286-45EB-9895-6F12BF493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D65F3-F4AE-4D6B-B731-5F6692E63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A3B3B-DFE5-4250-850D-DCE36530B4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7FB5CB-A8A1-4D1F-98D7-448983974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60B0B-820B-4C21-AECF-FB92A8C2C98C}" type="datetimeFigureOut">
              <a:rPr lang="en-IN" smtClean="0"/>
              <a:t>17-10-2025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DEA67A-4C77-477D-A6CA-BB0F6E655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2CE3F9-76FF-4B33-8A1B-A26B54D36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75FBE-63E0-4359-A73D-51643197C7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2028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F4BEF-3EBE-43B1-97F6-D0F34DEEF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699E0B-FD25-4119-BECB-72A92B6FC9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A61A3-5CA5-477C-BCD1-8DCDE97E0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B406CA-A2F1-43A7-9565-47D9E17BB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60B0B-820B-4C21-AECF-FB92A8C2C98C}" type="datetimeFigureOut">
              <a:rPr lang="en-IN" smtClean="0"/>
              <a:t>17-10-2025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265514-D2AA-45DE-9783-A375CF665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3988D5-0F0D-4F70-B0FC-9EA9476CD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75FBE-63E0-4359-A73D-51643197C7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5834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46287-7070-4CDA-B0F7-C2BEB7341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49D5F0-080B-4846-BA72-10B2BAC1F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BB6ED-2223-4A8F-9F85-D5AFF4C26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60B0B-820B-4C21-AECF-FB92A8C2C98C}" type="datetimeFigureOut">
              <a:rPr lang="en-IN" smtClean="0"/>
              <a:t>17-10-2025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8BFA7-9AD8-47D8-92AD-2193DB50F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9C70F-828B-4ADA-93E9-188D41978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75FBE-63E0-4359-A73D-51643197C7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9452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66EA0E-9B3D-44BA-88DA-2DEB97CDEF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9E7117-871B-4892-8633-E2AF2D0A85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65B1F-C8DB-4687-B0DF-6463F53B2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60B0B-820B-4C21-AECF-FB92A8C2C98C}" type="datetimeFigureOut">
              <a:rPr lang="en-IN" smtClean="0"/>
              <a:t>17-10-2025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0DE9B-281D-49B6-85B7-A8B779823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5DC67-05E4-47F2-AD51-C851CF8B2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75FBE-63E0-4359-A73D-51643197C7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0647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6C7972-9230-4B78-90BB-58E509753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2BDA9-4B97-4FA7-88FD-9F600C591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729E1-F1A0-4BFE-99DC-366E1CD1BF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60B0B-820B-4C21-AECF-FB92A8C2C98C}" type="datetimeFigureOut">
              <a:rPr lang="en-IN" smtClean="0"/>
              <a:t>17-10-2025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A4621-13D2-4D93-83DE-D9494842D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D504C6-06A4-472F-B966-9AF4D1E499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75FBE-63E0-4359-A73D-51643197C7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7471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9AB11-2E10-4115-AF3E-ECDD2419D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                </a:t>
            </a:r>
            <a:r>
              <a:rPr lang="en-US" dirty="0"/>
              <a:t> AI-Based Crop Disease Detection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FBFA3-7B28-4572-B639-2C9CB6F10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  <a:p>
            <a:r>
              <a:rPr lang="en-US" b="1" dirty="0"/>
              <a:t>Subtitle:</a:t>
            </a:r>
            <a:r>
              <a:rPr lang="en-US" dirty="0"/>
              <a:t> Leveraging AI and Computer Vision for Smart Agriculture</a:t>
            </a:r>
            <a:br>
              <a:rPr lang="en-US" dirty="0"/>
            </a:br>
            <a:r>
              <a:rPr lang="en-US" b="1" dirty="0"/>
              <a:t>Presented by:</a:t>
            </a:r>
            <a:r>
              <a:rPr lang="en-US" dirty="0"/>
              <a:t> [Your Name]</a:t>
            </a:r>
            <a:br>
              <a:rPr lang="en-US" dirty="0"/>
            </a:br>
            <a:r>
              <a:rPr lang="en-US" b="1" dirty="0"/>
              <a:t>Date:</a:t>
            </a:r>
            <a:r>
              <a:rPr lang="en-US" dirty="0"/>
              <a:t> [Presentation Date]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8946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E284D-BAB4-4544-9536-6E9E5A946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Abstract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04099-1524-443A-8A24-E8295B1AB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Crop diseases reduce agricultural productivity and cause economic losses.</a:t>
            </a:r>
          </a:p>
          <a:p>
            <a:r>
              <a:rPr lang="en-US" dirty="0"/>
              <a:t>Traditional detection relies on expert knowledge, manual inspection, and lab testing.</a:t>
            </a:r>
          </a:p>
          <a:p>
            <a:r>
              <a:rPr lang="en-US" dirty="0"/>
              <a:t>Proposed solution: AI-powered system using Convolutional Neural Networks (CNNs) to detect leaf diseases from images.</a:t>
            </a:r>
          </a:p>
          <a:p>
            <a:r>
              <a:rPr lang="en-US" dirty="0"/>
              <a:t>Benefits: Real-time, cost-effective, scalable, reduces yield losses.</a:t>
            </a:r>
            <a:br>
              <a:rPr lang="en-US" dirty="0"/>
            </a:br>
            <a:r>
              <a:rPr lang="en-US" b="1" dirty="0"/>
              <a:t>Visual:</a:t>
            </a:r>
            <a:r>
              <a:rPr lang="en-US" dirty="0"/>
              <a:t> Flow of “Leaf Image → AI Model → Disease Diagnosis → Solution Recommendation”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9800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40E0C-B72B-4B84-9A46-BB1393DA1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 – Background &amp; Motivation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DF880-206F-4640-AA96-3B14F81FA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Agriculture: backbone of food security and rural economies.</a:t>
            </a:r>
          </a:p>
          <a:p>
            <a:r>
              <a:rPr lang="en-US" dirty="0"/>
              <a:t>Common crop diseases: blight, rust, mildew, etc.</a:t>
            </a:r>
          </a:p>
          <a:p>
            <a:r>
              <a:rPr lang="en-US" dirty="0"/>
              <a:t>Manual inspection: requires skilled agronomists, not scalable.</a:t>
            </a:r>
          </a:p>
          <a:p>
            <a:r>
              <a:rPr lang="en-US" dirty="0"/>
              <a:t>AI solution: automated, accurate, real-time crop health analysis.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6890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1490D-B54C-40CE-BFFD-646D8465F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Problem Statement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4009-1C1F-4B13-8280-609612473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Lack of accessible, timely disease detection tools.</a:t>
            </a:r>
          </a:p>
          <a:p>
            <a:r>
              <a:rPr lang="en-IN" dirty="0"/>
              <a:t>Manual methods: </a:t>
            </a:r>
            <a:r>
              <a:rPr lang="en-IN" dirty="0" err="1"/>
              <a:t>labor-intensive</a:t>
            </a:r>
            <a:r>
              <a:rPr lang="en-IN" dirty="0"/>
              <a:t> and costly.</a:t>
            </a:r>
          </a:p>
          <a:p>
            <a:r>
              <a:rPr lang="en-IN" dirty="0"/>
              <a:t>Delays in diagnosis → excessive pesticide use &amp; crop losses.</a:t>
            </a:r>
          </a:p>
          <a:p>
            <a:r>
              <a:rPr lang="en-IN" dirty="0"/>
              <a:t>Solution: AI-powered system for disease detection and recommendations.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3078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C6530-2A4C-4B26-B002-6EFEA9A0D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Objectives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3F68E-6767-405A-A959-ABE75332F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b="1" dirty="0"/>
          </a:p>
          <a:p>
            <a:r>
              <a:rPr lang="en-IN" dirty="0"/>
              <a:t>Build a large dataset of crop leaf images (healthy &amp; diseased).</a:t>
            </a:r>
          </a:p>
          <a:p>
            <a:r>
              <a:rPr lang="en-IN" dirty="0"/>
              <a:t>Train CNN models for disease classification.</a:t>
            </a:r>
          </a:p>
          <a:p>
            <a:r>
              <a:rPr lang="en-IN" dirty="0"/>
              <a:t>Optionally integrate environmental sensor data.</a:t>
            </a:r>
          </a:p>
          <a:p>
            <a:r>
              <a:rPr lang="en-IN" dirty="0"/>
              <a:t>Deploy a farmer-friendly mobile/web app.</a:t>
            </a:r>
          </a:p>
          <a:p>
            <a:r>
              <a:rPr lang="en-IN" dirty="0"/>
              <a:t>Reduce crop losses, optimize pesticide/fertilizer use.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702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A7B12-BBAC-466E-8B2E-5BF5F6121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Scope of the Project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96289-4DCE-4F56-AD62-72B87CCB6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Focus on major crop diseases (blight, rust, mildew).</a:t>
            </a:r>
          </a:p>
          <a:p>
            <a:r>
              <a:rPr lang="en-IN" dirty="0"/>
              <a:t>Applicable to multiple crops (wheat, rice, maize, vegetables).</a:t>
            </a:r>
          </a:p>
          <a:p>
            <a:r>
              <a:rPr lang="en-IN" dirty="0"/>
              <a:t>Deployment on smartphone and web platforms.</a:t>
            </a:r>
          </a:p>
          <a:p>
            <a:r>
              <a:rPr lang="en-IN" dirty="0"/>
              <a:t>Exclusions: pest detection, molecular/genomic analysis.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1166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C1C9E-8DA4-4E02-AC98-CA89B289C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System Design – Workflow Diagram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50698-8E5F-4979-8A03-B1A5B3E5A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Title:</a:t>
            </a:r>
            <a:r>
              <a:rPr lang="en-IN" dirty="0"/>
              <a:t> Crop Disease Detection System Architecture</a:t>
            </a:r>
            <a:br>
              <a:rPr lang="en-IN" dirty="0"/>
            </a:br>
            <a:r>
              <a:rPr lang="en-IN" b="1" dirty="0"/>
              <a:t>Workflow:</a:t>
            </a:r>
            <a:endParaRPr lang="en-IN" dirty="0"/>
          </a:p>
          <a:p>
            <a:r>
              <a:rPr lang="en-IN" dirty="0"/>
              <a:t>Image Capture (Smartphone / IoT camera)</a:t>
            </a:r>
          </a:p>
          <a:p>
            <a:r>
              <a:rPr lang="en-IN" dirty="0"/>
              <a:t>Data </a:t>
            </a:r>
            <a:r>
              <a:rPr lang="en-IN" dirty="0" err="1"/>
              <a:t>Preprocessing</a:t>
            </a:r>
            <a:endParaRPr lang="en-IN" dirty="0"/>
          </a:p>
          <a:p>
            <a:r>
              <a:rPr lang="en-IN" dirty="0"/>
              <a:t>CNN Model for Disease Classification</a:t>
            </a:r>
          </a:p>
          <a:p>
            <a:r>
              <a:rPr lang="en-IN" dirty="0"/>
              <a:t>Prediction &amp; Recommendation</a:t>
            </a:r>
          </a:p>
          <a:p>
            <a:r>
              <a:rPr lang="en-IN" dirty="0"/>
              <a:t>Feedback / Farmer Action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386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A361B-F076-4D50-84F3-2A7471C2A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Data Collection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7AF15-0CC2-41C8-9780-4C6C991E0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Leaf images under various conditions (day/night, angles, lighting).</a:t>
            </a:r>
          </a:p>
          <a:p>
            <a:r>
              <a:rPr lang="en-IN" dirty="0"/>
              <a:t>Public datasets: </a:t>
            </a:r>
            <a:r>
              <a:rPr lang="en-IN" dirty="0" err="1"/>
              <a:t>PlantVillage</a:t>
            </a:r>
            <a:r>
              <a:rPr lang="en-IN" dirty="0"/>
              <a:t>, Kaggle.</a:t>
            </a:r>
          </a:p>
          <a:p>
            <a:r>
              <a:rPr lang="en-IN" dirty="0" err="1"/>
              <a:t>Labeling</a:t>
            </a:r>
            <a:r>
              <a:rPr lang="en-IN" dirty="0"/>
              <a:t>: Disease categories (healthy, blight, rust, mildew).</a:t>
            </a:r>
          </a:p>
          <a:p>
            <a:r>
              <a:rPr lang="en-IN" dirty="0"/>
              <a:t>Optional: Collect soil moisture, temperature, humidity.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3576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3A70D-1913-4D67-AB72-B2BA86ADF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Data </a:t>
            </a:r>
            <a:r>
              <a:rPr lang="en-IN" b="1" dirty="0" err="1"/>
              <a:t>Preprocessing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E54C6-1B65-452C-ABF7-420CEC178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/>
              <a:t>Resize images to CNN input size (e.g., 224×224).</a:t>
            </a:r>
          </a:p>
          <a:p>
            <a:r>
              <a:rPr lang="en-IN" dirty="0"/>
              <a:t>Normalize pixel values.</a:t>
            </a:r>
          </a:p>
          <a:p>
            <a:r>
              <a:rPr lang="en-IN" dirty="0"/>
              <a:t>Data augmentation: flipping, rotation, brightness adjustment.</a:t>
            </a:r>
          </a:p>
          <a:p>
            <a:r>
              <a:rPr lang="en-IN" dirty="0"/>
              <a:t>Normalize sensor data (if included).</a:t>
            </a:r>
            <a:br>
              <a:rPr lang="en-IN" dirty="0"/>
            </a:br>
            <a:endParaRPr lang="en-IN" dirty="0"/>
          </a:p>
          <a:p>
            <a:r>
              <a:rPr lang="en-IN" b="1" dirty="0"/>
              <a:t>AI Model Development</a:t>
            </a:r>
          </a:p>
          <a:p>
            <a:r>
              <a:rPr lang="en-IN" dirty="0"/>
              <a:t>CNN architecture for classification.</a:t>
            </a:r>
          </a:p>
          <a:p>
            <a:r>
              <a:rPr lang="en-IN" dirty="0"/>
              <a:t>Layers: Convolution → Pooling → Dropout → Dense → </a:t>
            </a:r>
            <a:r>
              <a:rPr lang="en-IN" dirty="0" err="1"/>
              <a:t>Softmax</a:t>
            </a:r>
            <a:r>
              <a:rPr lang="en-IN" dirty="0"/>
              <a:t>.</a:t>
            </a:r>
          </a:p>
          <a:p>
            <a:r>
              <a:rPr lang="en-IN" dirty="0"/>
              <a:t>Loss function: Categorical </a:t>
            </a:r>
            <a:r>
              <a:rPr lang="en-IN" dirty="0" err="1"/>
              <a:t>Crossentropy</a:t>
            </a:r>
            <a:r>
              <a:rPr lang="en-IN" dirty="0"/>
              <a:t>.</a:t>
            </a:r>
          </a:p>
          <a:p>
            <a:r>
              <a:rPr lang="en-IN" dirty="0"/>
              <a:t>Optimizer: Adam with learning rate scheduling.</a:t>
            </a:r>
          </a:p>
          <a:p>
            <a:r>
              <a:rPr lang="en-IN" dirty="0"/>
              <a:t>Optional: Hybrid model (sensor + image data).</a:t>
            </a:r>
            <a:br>
              <a:rPr lang="en-IN" dirty="0"/>
            </a:b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223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7A38E-B78B-45A4-AFD6-4CCC674E6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Tools &amp; Technologies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5B535-FA1C-41F2-A52C-F1831E207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b="1" dirty="0"/>
          </a:p>
          <a:p>
            <a:r>
              <a:rPr lang="en-IN" dirty="0"/>
              <a:t>Programming: Python</a:t>
            </a:r>
          </a:p>
          <a:p>
            <a:r>
              <a:rPr lang="en-IN" dirty="0"/>
              <a:t>AI Frameworks: TensorFlow/</a:t>
            </a:r>
            <a:r>
              <a:rPr lang="en-IN" dirty="0" err="1"/>
              <a:t>Keras</a:t>
            </a:r>
            <a:r>
              <a:rPr lang="en-IN" dirty="0"/>
              <a:t>, </a:t>
            </a:r>
            <a:r>
              <a:rPr lang="en-IN" dirty="0" err="1"/>
              <a:t>PyTorch</a:t>
            </a:r>
            <a:endParaRPr lang="en-IN" dirty="0"/>
          </a:p>
          <a:p>
            <a:r>
              <a:rPr lang="en-IN" dirty="0"/>
              <a:t>Computer Vision: OpenCV</a:t>
            </a:r>
          </a:p>
          <a:p>
            <a:r>
              <a:rPr lang="en-IN" dirty="0"/>
              <a:t>Deployment: Flask, </a:t>
            </a:r>
            <a:r>
              <a:rPr lang="en-IN" dirty="0" err="1"/>
              <a:t>Streamlit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9971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97CF7-F516-417A-809F-A40C0AE2E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Implementation Methodology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B94F3-CBD8-4FFF-AFFF-B4CCC177F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Data Collection → Gather &amp; label leaf images.</a:t>
            </a:r>
          </a:p>
          <a:p>
            <a:r>
              <a:rPr lang="en-IN" dirty="0" err="1"/>
              <a:t>Preprocessing</a:t>
            </a:r>
            <a:r>
              <a:rPr lang="en-IN" dirty="0"/>
              <a:t> → Resize, normalize, augment.</a:t>
            </a:r>
          </a:p>
          <a:p>
            <a:r>
              <a:rPr lang="en-IN" dirty="0"/>
              <a:t>Model Training → CNN training for disease categories.</a:t>
            </a:r>
          </a:p>
          <a:p>
            <a:r>
              <a:rPr lang="en-IN" dirty="0"/>
              <a:t>Evaluation → Accuracy, precision, recall, F1-score.</a:t>
            </a:r>
          </a:p>
          <a:p>
            <a:r>
              <a:rPr lang="en-IN" dirty="0"/>
              <a:t>Deployment → Mobile/Web app for farmer input/output.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12980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A24F9-81E7-49BF-85CB-923C75DED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Testing &amp; Evaluation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74498-D556-4971-9E6B-5E25F853DF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Train/Validation/Test split (70-20-10).</a:t>
            </a:r>
          </a:p>
          <a:p>
            <a:r>
              <a:rPr lang="en-IN" dirty="0"/>
              <a:t>Metrics: Accuracy, Precision, Recall, F1-score.</a:t>
            </a:r>
          </a:p>
          <a:p>
            <a:r>
              <a:rPr lang="en-IN" dirty="0"/>
              <a:t>Confusion matrix for disease-wise performance.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223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AEE1E-9A3B-4AB6-959A-70D7E5371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Conclusion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75377-2246-4B7F-A67C-D2108F464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661" y="1253331"/>
            <a:ext cx="10515600" cy="4351338"/>
          </a:xfrm>
        </p:spPr>
        <p:txBody>
          <a:bodyPr/>
          <a:lstStyle/>
          <a:p>
            <a:r>
              <a:rPr lang="en-IN" dirty="0"/>
              <a:t>AI-based system enables early crop disease detection.</a:t>
            </a:r>
          </a:p>
          <a:p>
            <a:r>
              <a:rPr lang="en-IN" dirty="0"/>
              <a:t>CNN models provide accurate classification.</a:t>
            </a:r>
          </a:p>
          <a:p>
            <a:r>
              <a:rPr lang="en-IN" dirty="0"/>
              <a:t>Real-time recommendation reduces yield losses &amp; promotes sustainable farming.</a:t>
            </a:r>
          </a:p>
          <a:p>
            <a:r>
              <a:rPr lang="en-IN" dirty="0"/>
              <a:t>Future work: IoT, drones, pest detection, edge AI deployment.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4471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610</Words>
  <Application>Microsoft Office PowerPoint</Application>
  <PresentationFormat>Widescreen</PresentationFormat>
  <Paragraphs>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                  AI-Based Crop Disease Detection </vt:lpstr>
      <vt:lpstr>Abstract </vt:lpstr>
      <vt:lpstr>Introduction – Background &amp; Motivation </vt:lpstr>
      <vt:lpstr>Problem Statement </vt:lpstr>
      <vt:lpstr>Objectives</vt:lpstr>
      <vt:lpstr>Scope of the Project </vt:lpstr>
      <vt:lpstr>System Design – Workflow Diagram </vt:lpstr>
      <vt:lpstr>Data Collection </vt:lpstr>
      <vt:lpstr>Data Preprocessing </vt:lpstr>
      <vt:lpstr>Tools &amp; Technologies</vt:lpstr>
      <vt:lpstr>Implementation Methodology </vt:lpstr>
      <vt:lpstr>Testing &amp; Evaluation 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AI-Based Crop Disease Detection </dc:title>
  <dc:creator>USER</dc:creator>
  <cp:lastModifiedBy>USER</cp:lastModifiedBy>
  <cp:revision>1</cp:revision>
  <dcterms:created xsi:type="dcterms:W3CDTF">2025-10-17T05:29:57Z</dcterms:created>
  <dcterms:modified xsi:type="dcterms:W3CDTF">2025-10-17T05:35:55Z</dcterms:modified>
</cp:coreProperties>
</file>